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22" r:id="rId2"/>
  </p:sldMasterIdLst>
  <p:notesMasterIdLst>
    <p:notesMasterId r:id="rId14"/>
  </p:notesMasterIdLst>
  <p:sldIdLst>
    <p:sldId id="557" r:id="rId3"/>
    <p:sldId id="572" r:id="rId4"/>
    <p:sldId id="574" r:id="rId5"/>
    <p:sldId id="575" r:id="rId6"/>
    <p:sldId id="576" r:id="rId7"/>
    <p:sldId id="578" r:id="rId8"/>
    <p:sldId id="579" r:id="rId9"/>
    <p:sldId id="580" r:id="rId10"/>
    <p:sldId id="577" r:id="rId11"/>
    <p:sldId id="562" r:id="rId12"/>
    <p:sldId id="537" r:id="rId13"/>
  </p:sldIdLst>
  <p:sldSz cx="9144000" cy="5143500" type="screen16x9"/>
  <p:notesSz cx="681355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BCFFB"/>
    <a:srgbClr val="A8246F"/>
    <a:srgbClr val="CC3300"/>
    <a:srgbClr val="000066"/>
    <a:srgbClr val="55F587"/>
    <a:srgbClr val="6CF109"/>
    <a:srgbClr val="99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0" autoAdjust="0"/>
    <p:restoredTop sz="89228" autoAdjust="0"/>
  </p:normalViewPr>
  <p:slideViewPr>
    <p:cSldViewPr>
      <p:cViewPr varScale="1">
        <p:scale>
          <a:sx n="87" d="100"/>
          <a:sy n="87" d="100"/>
        </p:scale>
        <p:origin x="-858" y="-7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51632" cy="498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8" tIns="46169" rIns="92338" bIns="4616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0319" y="1"/>
            <a:ext cx="2951631" cy="498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8" tIns="46169" rIns="92338" bIns="4616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F5D3694E-5052-4F3F-93CD-88758756FAC5}" type="datetimeFigureOut">
              <a:rPr lang="ru-RU"/>
              <a:pPr>
                <a:defRPr/>
              </a:pPr>
              <a:t>10.09.2020</a:t>
            </a:fld>
            <a:endParaRPr lang="ru-RU" dirty="0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6125"/>
            <a:ext cx="6632575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90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516" y="4725909"/>
            <a:ext cx="5450520" cy="4473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8" tIns="46169" rIns="92338" bIns="4616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890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5466"/>
            <a:ext cx="2951632" cy="498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8" tIns="46169" rIns="92338" bIns="4616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90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0319" y="9445466"/>
            <a:ext cx="2951631" cy="498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8" tIns="46169" rIns="92338" bIns="4616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A900FADF-9908-4C73-8B39-9498CA96A04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392407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DD127-E904-4A43-BB2D-CC9C653593C3}" type="datetime1">
              <a:rPr lang="en-US"/>
              <a:pPr>
                <a:defRPr/>
              </a:pPr>
              <a:t>9/10/2020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A4851-D2AE-441B-AB3E-8F37A1A2808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25203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BC7BB-7B1C-4EA2-8A08-B2EF852EA647}" type="datetime1">
              <a:rPr lang="en-US"/>
              <a:pPr>
                <a:defRPr/>
              </a:pPr>
              <a:t>9/10/2020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97D87-3609-4C71-ACFD-B4693E6DA2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88576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E55F6-48BC-4098-8D59-18636856D2FA}" type="datetime1">
              <a:rPr lang="en-US"/>
              <a:pPr>
                <a:defRPr/>
              </a:pPr>
              <a:t>9/10/2020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03639-A57E-4B1A-B2C6-DF08262EC6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509390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05980"/>
            <a:ext cx="8229600" cy="43886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B04C4-546E-4372-B368-412F5A79B1DB}" type="datetime1">
              <a:rPr lang="en-US"/>
              <a:pPr>
                <a:defRPr/>
              </a:pPr>
              <a:t>9/10/2020</a:t>
            </a:fld>
            <a:endParaRPr lang="en-US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1D97B-673E-4732-BB0C-F71A543F92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74125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B9632-13BE-4E41-BBE5-4A5F0CAAADF1}" type="datetime1">
              <a:rPr lang="en-US"/>
              <a:pPr>
                <a:defRPr/>
              </a:pPr>
              <a:t>9/10/2020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35CE0-0F3F-4BC9-86D5-117E9D754E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567630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200152"/>
            <a:ext cx="4038600" cy="16394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2953945"/>
            <a:ext cx="4038600" cy="16406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74BB7-D00C-4080-B3BF-2F35F30BC1D6}" type="datetime1">
              <a:rPr lang="en-US"/>
              <a:pPr>
                <a:defRPr/>
              </a:pPr>
              <a:t>9/10/2020</a:t>
            </a:fld>
            <a:endParaRPr lang="en-US" dirty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DC24D-6434-4038-8F9C-EA35E34797E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23574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718AC-0A09-4631-9FC4-7DE315F62E65}" type="datetime1">
              <a:rPr lang="en-US"/>
              <a:pPr>
                <a:defRPr/>
              </a:pPr>
              <a:t>9/10/2020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94FFE-014F-4753-807D-FA0CC95EF32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06534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0C665-310C-427A-A04E-D5200F9A2BEA}" type="datetime1">
              <a:rPr lang="en-US"/>
              <a:pPr>
                <a:defRPr/>
              </a:pPr>
              <a:t>9/10/2020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E3481-928D-49EB-95EE-21FE05953E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048700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951BC-60DF-4FBE-915F-22739A25F513}" type="datetime1">
              <a:rPr lang="en-US"/>
              <a:pPr>
                <a:defRPr/>
              </a:pPr>
              <a:t>9/10/2020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E3B2A-1190-4C5A-AC7C-807F0F56988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69331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2E0980-6695-4248-9A78-C73F54808D77}" type="datetime1">
              <a:rPr lang="en-US"/>
              <a:pPr>
                <a:defRPr/>
              </a:pPr>
              <a:t>9/10/2020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0DC765-B34C-4D60-BA61-A34DF12484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444104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1F5F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F8807-C1EE-43EE-B3ED-DCCCE1B1AEEA}" type="datetime1">
              <a:rPr lang="en-US"/>
              <a:pPr>
                <a:defRPr/>
              </a:pPr>
              <a:t>9/10/2020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6DB0D7-46E7-4479-A24E-8A312E476E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847985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44A699-D71E-4C60-8471-1DA6D3D6923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57731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52DEEA-705F-4A36-B7DE-A1D371561A6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12684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38002-4E2B-4FC9-AD16-186AEA82637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84175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848BD-6D1B-4E4A-AB68-CB6B78ED699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3585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018F79-1A6E-4C2B-A165-DCC725C6E37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19815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35D819-B41B-4C11-A9FF-00E8920AE40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62771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9D79B7-8608-4C66-929F-4B6E43A5B27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3109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35CE1-373D-4ED1-A6FE-5DA24D52F73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70747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FD607E-ABAB-415D-81CA-1276BFACE3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7657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BD7CF8-F099-4662-BC64-6D3C2EC26836}" type="datetime1">
              <a:rPr lang="en-US"/>
              <a:pPr>
                <a:defRPr/>
              </a:pPr>
              <a:t>9/10/2020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5EE4B-526E-4FBD-AC35-F79A227B27D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581109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91C46E-1B84-40F8-8D46-544DFFC6008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54698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EC9E38-7283-44C0-A16D-B27581E23056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62131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2" y="1597820"/>
            <a:ext cx="7770813" cy="110132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3" y="4767262"/>
            <a:ext cx="2132013" cy="272654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FA66E-C172-4391-9397-4A15FE63CBDA}" type="datetime1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10.09.2020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1"/>
          </p:nvPr>
        </p:nvSpPr>
        <p:spPr>
          <a:xfrm>
            <a:off x="6553203" y="4767262"/>
            <a:ext cx="2132013" cy="272654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1F0DC7-E315-4611-9260-8A2FC42BBCAC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5093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8AB74-5F72-4267-8701-BCDBD8622841}" type="datetime1">
              <a:rPr lang="en-US"/>
              <a:pPr>
                <a:defRPr/>
              </a:pPr>
              <a:t>9/10/2020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565CF7-F662-460F-8198-CFFB668B8FC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53111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BAC2F-05BF-4CE6-A878-72DC06F91A06}" type="datetime1">
              <a:rPr lang="en-US"/>
              <a:pPr>
                <a:defRPr/>
              </a:pPr>
              <a:t>9/10/2020</a:t>
            </a:fld>
            <a:endParaRPr lang="en-US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F2C5D-DDAB-451A-9967-1F16705FAA6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29872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09F30-F3E0-4AD6-B50E-647001341091}" type="datetime1">
              <a:rPr lang="en-US"/>
              <a:pPr>
                <a:defRPr/>
              </a:pPr>
              <a:t>9/10/2020</a:t>
            </a:fld>
            <a:endParaRPr lang="en-US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1FEED4-A9B6-4A38-955A-82F49E9286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98266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F7A1C-8552-414B-BCBA-11655DEF5191}" type="datetime1">
              <a:rPr lang="en-US"/>
              <a:pPr>
                <a:defRPr/>
              </a:pPr>
              <a:t>9/10/2020</a:t>
            </a:fld>
            <a:endParaRPr lang="en-US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65D52-7FDC-40CE-8880-1D51D487DD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52293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9EBC5-B455-4724-A437-9FD302FCF540}" type="datetime1">
              <a:rPr lang="en-US"/>
              <a:pPr>
                <a:defRPr/>
              </a:pPr>
              <a:t>9/10/2020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CE940-2F9F-46D1-AA45-3AAA12860A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34933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4EE87-A3D6-46E1-9BCA-134ED69D08D1}" type="datetime1">
              <a:rPr lang="en-US"/>
              <a:pPr>
                <a:defRPr/>
              </a:pPr>
              <a:t>9/10/2020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6D097-8CF3-48C2-9CD9-47F30891C71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45124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6F2CBB9-9861-4BBB-BE18-CAA77E2D26B9}" type="datetime1">
              <a:rPr lang="en-US"/>
              <a:pPr>
                <a:defRPr/>
              </a:pPr>
              <a:t>9/10/2020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4A8BF5A-7A31-42B6-B4AB-CC33CE43F7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35" r:id="rId19"/>
    <p:sldLayoutId id="2147483736" r:id="rId20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BD0F5B-4998-4699-BB48-53D7BF03A704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0943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Obr.Opros@tatar.ru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test-edu.ru/" TargetMode="External"/><Relationship Id="rId7" Type="http://schemas.openxmlformats.org/officeDocument/2006/relationships/image" Target="../media/image8.jpeg"/><Relationship Id="rId2" Type="http://schemas.openxmlformats.org/officeDocument/2006/relationships/hyperlink" Target="https://admin.test-edu.ru/login" TargetMode="Externa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admin.test-edu.ru/org-manual.pdf" TargetMode="External"/><Relationship Id="rId5" Type="http://schemas.openxmlformats.org/officeDocument/2006/relationships/hyperlink" Target="https://edu.tatar.ru/start/logon?oauth=1" TargetMode="External"/><Relationship Id="rId4" Type="http://schemas.openxmlformats.org/officeDocument/2006/relationships/hyperlink" Target="https://stats.test-edu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" t="-62" r="-81" b="62"/>
          <a:stretch/>
        </p:blipFill>
        <p:spPr bwMode="auto">
          <a:xfrm>
            <a:off x="6559" y="-1587"/>
            <a:ext cx="9144000" cy="51450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188" t="7322" r="12078" b="18342"/>
          <a:stretch/>
        </p:blipFill>
        <p:spPr bwMode="auto">
          <a:xfrm>
            <a:off x="6234200" y="0"/>
            <a:ext cx="288471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2268537" cy="227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067944" y="4011910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163215"/>
            <a:ext cx="4752527" cy="1697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283967" y="2355726"/>
            <a:ext cx="486003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проведении социально-психологического тестирования обучающихся общеобразовательных и профессиональных образовательных организаций в 2020/21 учебном году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77" r="2506"/>
          <a:stretch/>
        </p:blipFill>
        <p:spPr bwMode="auto">
          <a:xfrm>
            <a:off x="5172371" y="1563638"/>
            <a:ext cx="3971629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716016" y="4227934"/>
            <a:ext cx="4186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Руководитель методического отделения ГАОУ ЦППРК «Росток : </a:t>
            </a:r>
          </a:p>
          <a:p>
            <a:pPr algn="r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Каримова Римма 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</a:rPr>
              <a:t>Камильевна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996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A65D52-7FDC-40CE-8880-1D51D487DD15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91880" y="771550"/>
            <a:ext cx="33924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Наши контакты:</a:t>
            </a:r>
          </a:p>
          <a:p>
            <a:endParaRPr lang="ru-RU" dirty="0"/>
          </a:p>
        </p:txBody>
      </p:sp>
      <p:sp>
        <p:nvSpPr>
          <p:cNvPr id="3074" name="AutoShape 2" descr="ÐÐ°ÑÑÐ¸Ð½ÐºÐ¸ Ð¿Ð¾ Ð·Ð°Ð¿ÑÐ¾ÑÑ Ð½Ð°ÑÐ¸ ÐºÐ¾Ð½ÑÐ°ÐºÑÑ ÐºÐ°ÑÑÐ¸Ð½Ðº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ÐÐ°ÑÑÐ¸Ð½ÐºÐ¸ Ð¿Ð¾ Ð·Ð°Ð¿ÑÐ¾ÑÑ Ð½Ð°ÑÐ¸ ÐºÐ¾Ð½ÑÐ°ÐºÑÑ ÐºÐ°ÑÑÐ¸Ð½Ðº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9" name="Picture 7" descr="C:\Users\User\Downloads\наши контакты.jpg"/>
          <p:cNvPicPr>
            <a:picLocks noChangeAspect="1" noChangeArrowheads="1"/>
          </p:cNvPicPr>
          <p:nvPr/>
        </p:nvPicPr>
        <p:blipFill>
          <a:blip r:embed="rId3" cstate="print"/>
          <a:srcRect l="23090" r="21750" b="27210"/>
          <a:stretch>
            <a:fillRect/>
          </a:stretch>
        </p:blipFill>
        <p:spPr bwMode="auto">
          <a:xfrm>
            <a:off x="1907704" y="483518"/>
            <a:ext cx="1440160" cy="127269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899592" y="1923678"/>
            <a:ext cx="7416824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ГАОУ «Центр психолого-педагогической реабилитации и коррекции «Росток»</a:t>
            </a:r>
          </a:p>
          <a:p>
            <a:pPr algn="ctr"/>
            <a:endParaRPr lang="en-US" sz="11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Телефон: 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8(843)563-35-16</a:t>
            </a:r>
            <a:endParaRPr lang="ru-RU" sz="28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Obr.Opros@tatar.ru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для технических вопросов)</a:t>
            </a:r>
            <a:endParaRPr lang="ru-RU" sz="2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92546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875" y="-44450"/>
            <a:ext cx="9175750" cy="523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2028786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СПАСИБО ЗА ВНИМАНИЕ!</a:t>
            </a:r>
            <a:endParaRPr kumimoji="0" lang="ru-RU" sz="48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39828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476631" y="489204"/>
            <a:ext cx="6894576" cy="3006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342901" y="171450"/>
          <a:ext cx="7469459" cy="81718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4303"/>
                <a:gridCol w="38354"/>
                <a:gridCol w="7196802"/>
              </a:tblGrid>
              <a:tr h="148590">
                <a:tc gridSpan="2"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  <a:lnR w="76200">
                      <a:solidFill>
                        <a:srgbClr val="00AFEF"/>
                      </a:solidFill>
                      <a:prstDash val="solid"/>
                    </a:lnR>
                    <a:lnT w="76200">
                      <a:solidFill>
                        <a:srgbClr val="00AFEF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2395"/>
                        </a:lnSpc>
                      </a:pPr>
                      <a:endParaRPr sz="1500" dirty="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R w="76200">
                      <a:solidFill>
                        <a:srgbClr val="00AFE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9375" algn="ctr">
                        <a:lnSpc>
                          <a:spcPts val="2395"/>
                        </a:lnSpc>
                      </a:pPr>
                      <a:r>
                        <a:rPr lang="ru-RU" sz="1500" b="1" spc="-5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Порядок</a:t>
                      </a:r>
                      <a:r>
                        <a:rPr sz="1500" b="1" spc="-5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500" b="1" spc="-5" dirty="0" err="1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проведения</a:t>
                      </a:r>
                      <a:r>
                        <a:rPr sz="1500" b="1" spc="-5" dirty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endParaRPr lang="ru-RU" sz="1500" b="1" spc="-5" dirty="0" smtClean="0">
                        <a:solidFill>
                          <a:srgbClr val="001F5F"/>
                        </a:solidFill>
                        <a:latin typeface="Carlito"/>
                        <a:cs typeface="Carlito"/>
                      </a:endParaRPr>
                    </a:p>
                    <a:p>
                      <a:pPr marL="79375" algn="ctr">
                        <a:lnSpc>
                          <a:spcPts val="2395"/>
                        </a:lnSpc>
                      </a:pPr>
                      <a:r>
                        <a:rPr lang="ru-RU" sz="1500" b="1" spc="-10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С</a:t>
                      </a:r>
                      <a:r>
                        <a:rPr sz="1500" b="1" spc="-10" dirty="0" err="1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оциально</a:t>
                      </a:r>
                      <a:r>
                        <a:rPr lang="ru-RU" sz="1500" b="1" spc="-10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500" b="1" spc="-10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-</a:t>
                      </a:r>
                      <a:r>
                        <a:rPr lang="ru-RU" sz="1500" b="1" spc="-10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500" b="1" spc="-10" dirty="0" err="1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психологического</a:t>
                      </a:r>
                      <a:r>
                        <a:rPr sz="1500" b="1" spc="-10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500" b="1" spc="-5" dirty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тестирования</a:t>
                      </a:r>
                      <a:r>
                        <a:rPr sz="1500" b="1" spc="-80" dirty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500" b="1" spc="-5" dirty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обучающихся</a:t>
                      </a:r>
                      <a:endParaRPr sz="1500" dirty="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</a:tcPr>
                </a:tc>
              </a:tr>
              <a:tr h="88011">
                <a:tc gridSpan="2"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  <a:lnR w="76200">
                      <a:solidFill>
                        <a:srgbClr val="00AFEF"/>
                      </a:solidFill>
                      <a:prstDash val="solid"/>
                    </a:lnR>
                    <a:lnB w="76200">
                      <a:solidFill>
                        <a:srgbClr val="00AFE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</a:tcPr>
                </a:tc>
              </a:tr>
            </a:tbl>
          </a:graphicData>
        </a:graphic>
      </p:graphicFrame>
      <p:sp>
        <p:nvSpPr>
          <p:cNvPr id="7" name="object 7"/>
          <p:cNvSpPr/>
          <p:nvPr/>
        </p:nvSpPr>
        <p:spPr>
          <a:xfrm>
            <a:off x="179512" y="1203598"/>
            <a:ext cx="3240360" cy="864096"/>
          </a:xfrm>
          <a:custGeom>
            <a:avLst/>
            <a:gdLst/>
            <a:ahLst/>
            <a:cxnLst/>
            <a:rect l="l" t="t" r="r" b="b"/>
            <a:pathLst>
              <a:path w="3689985" h="911860">
                <a:moveTo>
                  <a:pt x="3537712" y="0"/>
                </a:moveTo>
                <a:lnTo>
                  <a:pt x="151892" y="0"/>
                </a:lnTo>
                <a:lnTo>
                  <a:pt x="103883" y="7737"/>
                </a:lnTo>
                <a:lnTo>
                  <a:pt x="62188" y="29289"/>
                </a:lnTo>
                <a:lnTo>
                  <a:pt x="29307" y="62160"/>
                </a:lnTo>
                <a:lnTo>
                  <a:pt x="7743" y="103859"/>
                </a:lnTo>
                <a:lnTo>
                  <a:pt x="0" y="151892"/>
                </a:lnTo>
                <a:lnTo>
                  <a:pt x="0" y="759460"/>
                </a:lnTo>
                <a:lnTo>
                  <a:pt x="7743" y="807492"/>
                </a:lnTo>
                <a:lnTo>
                  <a:pt x="29307" y="849191"/>
                </a:lnTo>
                <a:lnTo>
                  <a:pt x="62188" y="882062"/>
                </a:lnTo>
                <a:lnTo>
                  <a:pt x="103883" y="903614"/>
                </a:lnTo>
                <a:lnTo>
                  <a:pt x="151892" y="911351"/>
                </a:lnTo>
                <a:lnTo>
                  <a:pt x="3537712" y="911351"/>
                </a:lnTo>
                <a:lnTo>
                  <a:pt x="3585744" y="903614"/>
                </a:lnTo>
                <a:lnTo>
                  <a:pt x="3627443" y="882062"/>
                </a:lnTo>
                <a:lnTo>
                  <a:pt x="3660314" y="849191"/>
                </a:lnTo>
                <a:lnTo>
                  <a:pt x="3681866" y="807492"/>
                </a:lnTo>
                <a:lnTo>
                  <a:pt x="3689604" y="759460"/>
                </a:lnTo>
                <a:lnTo>
                  <a:pt x="3689604" y="151892"/>
                </a:lnTo>
                <a:lnTo>
                  <a:pt x="3681866" y="103859"/>
                </a:lnTo>
                <a:lnTo>
                  <a:pt x="3660314" y="62160"/>
                </a:lnTo>
                <a:lnTo>
                  <a:pt x="3627443" y="29289"/>
                </a:lnTo>
                <a:lnTo>
                  <a:pt x="3585744" y="7737"/>
                </a:lnTo>
                <a:lnTo>
                  <a:pt x="353771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51520" y="1419622"/>
            <a:ext cx="3086100" cy="44050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spcBef>
                <a:spcPts val="75"/>
              </a:spcBef>
            </a:pPr>
            <a:r>
              <a:rPr sz="1400" b="1" spc="-8" dirty="0" err="1">
                <a:solidFill>
                  <a:srgbClr val="FFFFFF"/>
                </a:solidFill>
                <a:latin typeface="Carlito"/>
                <a:cs typeface="Carlito"/>
              </a:rPr>
              <a:t>Приказ</a:t>
            </a:r>
            <a:r>
              <a:rPr sz="1400" b="1" spc="-8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lang="ru-RU" sz="1400" b="1" dirty="0" smtClean="0">
                <a:solidFill>
                  <a:srgbClr val="FFFFFF"/>
                </a:solidFill>
                <a:latin typeface="Carlito"/>
                <a:cs typeface="Carlito"/>
              </a:rPr>
              <a:t>№</a:t>
            </a:r>
            <a:r>
              <a:rPr lang="ru-RU" sz="1400" b="1" spc="-4" dirty="0" smtClean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lang="ru-RU" sz="1400" b="1" dirty="0" smtClean="0">
                <a:solidFill>
                  <a:srgbClr val="FFFFFF"/>
                </a:solidFill>
                <a:latin typeface="Carlito"/>
                <a:cs typeface="Carlito"/>
              </a:rPr>
              <a:t>59 </a:t>
            </a:r>
            <a:r>
              <a:rPr sz="1400" b="1" spc="-4" dirty="0" err="1" smtClean="0">
                <a:solidFill>
                  <a:srgbClr val="FFFFFF"/>
                </a:solidFill>
                <a:latin typeface="Carlito"/>
                <a:cs typeface="Carlito"/>
              </a:rPr>
              <a:t>Минпросвещения</a:t>
            </a:r>
            <a:r>
              <a:rPr sz="1400" b="1" spc="-45" dirty="0" smtClean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400" b="1" spc="-4" dirty="0" err="1" smtClean="0">
                <a:solidFill>
                  <a:srgbClr val="FFFFFF"/>
                </a:solidFill>
                <a:latin typeface="Carlito"/>
                <a:cs typeface="Carlito"/>
              </a:rPr>
              <a:t>России</a:t>
            </a:r>
            <a:r>
              <a:rPr lang="ru-RU" sz="1400" dirty="0" smtClean="0">
                <a:latin typeface="Carlito"/>
                <a:cs typeface="Carlito"/>
              </a:rPr>
              <a:t> </a:t>
            </a:r>
            <a:r>
              <a:rPr sz="1400" b="1" spc="-4" dirty="0" err="1" smtClean="0">
                <a:solidFill>
                  <a:srgbClr val="FFFFFF"/>
                </a:solidFill>
                <a:latin typeface="Carlito"/>
                <a:cs typeface="Carlito"/>
              </a:rPr>
              <a:t>от</a:t>
            </a:r>
            <a:r>
              <a:rPr sz="1400" b="1" spc="-4" dirty="0" smtClean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400" b="1" spc="-4" dirty="0">
                <a:solidFill>
                  <a:srgbClr val="FFFFFF"/>
                </a:solidFill>
                <a:latin typeface="Carlito"/>
                <a:cs typeface="Carlito"/>
              </a:rPr>
              <a:t>20 февраля 2020 </a:t>
            </a:r>
            <a:r>
              <a:rPr sz="1400" b="1" spc="-15" dirty="0" err="1" smtClean="0">
                <a:solidFill>
                  <a:srgbClr val="FFFFFF"/>
                </a:solidFill>
                <a:latin typeface="Carlito"/>
                <a:cs typeface="Carlito"/>
              </a:rPr>
              <a:t>года</a:t>
            </a:r>
            <a:endParaRPr sz="1400" dirty="0">
              <a:latin typeface="Carlito"/>
              <a:cs typeface="Carlito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830317" y="1884807"/>
            <a:ext cx="1844993" cy="260985"/>
          </a:xfrm>
          <a:custGeom>
            <a:avLst/>
            <a:gdLst/>
            <a:ahLst/>
            <a:cxnLst/>
            <a:rect l="l" t="t" r="r" b="b"/>
            <a:pathLst>
              <a:path w="2459990" h="347980">
                <a:moveTo>
                  <a:pt x="2401824" y="0"/>
                </a:moveTo>
                <a:lnTo>
                  <a:pt x="57912" y="0"/>
                </a:lnTo>
                <a:lnTo>
                  <a:pt x="35361" y="4548"/>
                </a:lnTo>
                <a:lnTo>
                  <a:pt x="16954" y="16954"/>
                </a:lnTo>
                <a:lnTo>
                  <a:pt x="4548" y="35361"/>
                </a:lnTo>
                <a:lnTo>
                  <a:pt x="0" y="57912"/>
                </a:lnTo>
                <a:lnTo>
                  <a:pt x="0" y="289560"/>
                </a:lnTo>
                <a:lnTo>
                  <a:pt x="4548" y="312110"/>
                </a:lnTo>
                <a:lnTo>
                  <a:pt x="16954" y="330517"/>
                </a:lnTo>
                <a:lnTo>
                  <a:pt x="35361" y="342923"/>
                </a:lnTo>
                <a:lnTo>
                  <a:pt x="57912" y="347472"/>
                </a:lnTo>
                <a:lnTo>
                  <a:pt x="2401824" y="347472"/>
                </a:lnTo>
                <a:lnTo>
                  <a:pt x="2424374" y="342923"/>
                </a:lnTo>
                <a:lnTo>
                  <a:pt x="2442781" y="330517"/>
                </a:lnTo>
                <a:lnTo>
                  <a:pt x="2455187" y="312110"/>
                </a:lnTo>
                <a:lnTo>
                  <a:pt x="2459735" y="289560"/>
                </a:lnTo>
                <a:lnTo>
                  <a:pt x="2459735" y="57912"/>
                </a:lnTo>
                <a:lnTo>
                  <a:pt x="2455187" y="35361"/>
                </a:lnTo>
                <a:lnTo>
                  <a:pt x="2442781" y="16954"/>
                </a:lnTo>
                <a:lnTo>
                  <a:pt x="2424374" y="4548"/>
                </a:lnTo>
                <a:lnTo>
                  <a:pt x="2401824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029200" y="1885951"/>
            <a:ext cx="1558957" cy="22506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400" dirty="0">
                <a:solidFill>
                  <a:srgbClr val="FFFFFF"/>
                </a:solidFill>
                <a:latin typeface="Carlito"/>
                <a:cs typeface="Carlito"/>
              </a:rPr>
              <a:t>БЕЗ</a:t>
            </a:r>
            <a:r>
              <a:rPr sz="1400" spc="-64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400" spc="-4" dirty="0">
                <a:solidFill>
                  <a:srgbClr val="FFFFFF"/>
                </a:solidFill>
                <a:latin typeface="Carlito"/>
                <a:cs typeface="Carlito"/>
              </a:rPr>
              <a:t>ИЗМЕНЕНИЙ</a:t>
            </a:r>
            <a:endParaRPr sz="1400" dirty="0">
              <a:latin typeface="Carlito"/>
              <a:cs typeface="Carlito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1450" y="2400301"/>
            <a:ext cx="2312318" cy="22506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400" b="1" spc="-4" dirty="0">
                <a:solidFill>
                  <a:srgbClr val="001F5F"/>
                </a:solidFill>
                <a:latin typeface="Carlito"/>
                <a:cs typeface="Carlito"/>
              </a:rPr>
              <a:t>КОНФИДЕНЦИАЛЬНОСТЬ</a:t>
            </a:r>
            <a:endParaRPr sz="1400" dirty="0">
              <a:latin typeface="Carlito"/>
              <a:cs typeface="Carlito"/>
            </a:endParaRPr>
          </a:p>
        </p:txBody>
      </p:sp>
      <p:grpSp>
        <p:nvGrpSpPr>
          <p:cNvPr id="2" name="object 12"/>
          <p:cNvGrpSpPr/>
          <p:nvPr/>
        </p:nvGrpSpPr>
        <p:grpSpPr>
          <a:xfrm>
            <a:off x="2565082" y="2303336"/>
            <a:ext cx="590550" cy="397669"/>
            <a:chOff x="3420109" y="3071114"/>
            <a:chExt cx="787400" cy="530225"/>
          </a:xfrm>
        </p:grpSpPr>
        <p:sp>
          <p:nvSpPr>
            <p:cNvPr id="13" name="object 13"/>
            <p:cNvSpPr/>
            <p:nvPr/>
          </p:nvSpPr>
          <p:spPr>
            <a:xfrm>
              <a:off x="3432809" y="3083814"/>
              <a:ext cx="762000" cy="504825"/>
            </a:xfrm>
            <a:custGeom>
              <a:avLst/>
              <a:gdLst/>
              <a:ahLst/>
              <a:cxnLst/>
              <a:rect l="l" t="t" r="r" b="b"/>
              <a:pathLst>
                <a:path w="762000" h="504825">
                  <a:moveTo>
                    <a:pt x="509777" y="0"/>
                  </a:moveTo>
                  <a:lnTo>
                    <a:pt x="509777" y="126111"/>
                  </a:lnTo>
                  <a:lnTo>
                    <a:pt x="0" y="126111"/>
                  </a:lnTo>
                  <a:lnTo>
                    <a:pt x="0" y="378333"/>
                  </a:lnTo>
                  <a:lnTo>
                    <a:pt x="509777" y="378333"/>
                  </a:lnTo>
                  <a:lnTo>
                    <a:pt x="509777" y="504444"/>
                  </a:lnTo>
                  <a:lnTo>
                    <a:pt x="762000" y="252222"/>
                  </a:lnTo>
                  <a:lnTo>
                    <a:pt x="509777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432809" y="3083814"/>
              <a:ext cx="762000" cy="504825"/>
            </a:xfrm>
            <a:custGeom>
              <a:avLst/>
              <a:gdLst/>
              <a:ahLst/>
              <a:cxnLst/>
              <a:rect l="l" t="t" r="r" b="b"/>
              <a:pathLst>
                <a:path w="762000" h="504825">
                  <a:moveTo>
                    <a:pt x="509777" y="504444"/>
                  </a:moveTo>
                  <a:lnTo>
                    <a:pt x="509777" y="378333"/>
                  </a:lnTo>
                  <a:lnTo>
                    <a:pt x="0" y="378333"/>
                  </a:lnTo>
                  <a:lnTo>
                    <a:pt x="0" y="126111"/>
                  </a:lnTo>
                  <a:lnTo>
                    <a:pt x="509777" y="126111"/>
                  </a:lnTo>
                  <a:lnTo>
                    <a:pt x="509777" y="0"/>
                  </a:lnTo>
                  <a:lnTo>
                    <a:pt x="762000" y="252222"/>
                  </a:lnTo>
                  <a:lnTo>
                    <a:pt x="509777" y="504444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00051" y="3486151"/>
            <a:ext cx="1801292" cy="22506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400" b="1" spc="-11" dirty="0">
                <a:solidFill>
                  <a:srgbClr val="001F5F"/>
                </a:solidFill>
                <a:latin typeface="Carlito"/>
                <a:cs typeface="Carlito"/>
              </a:rPr>
              <a:t>ДОБРОВОЛЬНОСТЬ</a:t>
            </a:r>
            <a:endParaRPr sz="1400" dirty="0">
              <a:latin typeface="Carlito"/>
              <a:cs typeface="Carlito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335369" y="3308128"/>
            <a:ext cx="5567363" cy="130228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400" spc="-11" dirty="0">
                <a:solidFill>
                  <a:srgbClr val="001F5F"/>
                </a:solidFill>
                <a:latin typeface="Carlito"/>
                <a:cs typeface="Carlito"/>
              </a:rPr>
              <a:t>Тестирование </a:t>
            </a:r>
            <a:r>
              <a:rPr sz="1400" spc="-8" dirty="0">
                <a:solidFill>
                  <a:srgbClr val="001F5F"/>
                </a:solidFill>
                <a:latin typeface="Carlito"/>
                <a:cs typeface="Carlito"/>
              </a:rPr>
              <a:t>обучающихся, достигших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возраста пятнадцати</a:t>
            </a:r>
            <a:r>
              <a:rPr sz="1400" spc="9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19" dirty="0">
                <a:solidFill>
                  <a:srgbClr val="001F5F"/>
                </a:solidFill>
                <a:latin typeface="Carlito"/>
                <a:cs typeface="Carlito"/>
              </a:rPr>
              <a:t>лет,</a:t>
            </a:r>
            <a:endParaRPr sz="1400" dirty="0">
              <a:latin typeface="Carlito"/>
              <a:cs typeface="Carlito"/>
            </a:endParaRPr>
          </a:p>
          <a:p>
            <a:pPr marL="9525" marR="345281"/>
            <a:r>
              <a:rPr sz="1400" spc="-8" dirty="0">
                <a:solidFill>
                  <a:srgbClr val="001F5F"/>
                </a:solidFill>
                <a:latin typeface="Carlito"/>
                <a:cs typeface="Carlito"/>
              </a:rPr>
              <a:t>проводится </a:t>
            </a:r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при наличии их информированных </a:t>
            </a:r>
            <a:r>
              <a:rPr sz="1400" spc="-11" dirty="0">
                <a:solidFill>
                  <a:srgbClr val="001F5F"/>
                </a:solidFill>
                <a:latin typeface="Carlito"/>
                <a:cs typeface="Carlito"/>
              </a:rPr>
              <a:t>согласий </a:t>
            </a:r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в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письменной  </a:t>
            </a:r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форме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об участии </a:t>
            </a:r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в</a:t>
            </a:r>
            <a:r>
              <a:rPr sz="1400" spc="23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тестировании.</a:t>
            </a:r>
            <a:endParaRPr sz="1400" dirty="0">
              <a:latin typeface="Carlito"/>
              <a:cs typeface="Carlito"/>
            </a:endParaRPr>
          </a:p>
          <a:p>
            <a:pPr marL="9525"/>
            <a:r>
              <a:rPr sz="1400" spc="-11" dirty="0">
                <a:solidFill>
                  <a:srgbClr val="001F5F"/>
                </a:solidFill>
                <a:latin typeface="Carlito"/>
                <a:cs typeface="Carlito"/>
              </a:rPr>
              <a:t>Тестирование </a:t>
            </a:r>
            <a:r>
              <a:rPr sz="1400" spc="-8" dirty="0">
                <a:solidFill>
                  <a:srgbClr val="001F5F"/>
                </a:solidFill>
                <a:latin typeface="Carlito"/>
                <a:cs typeface="Carlito"/>
              </a:rPr>
              <a:t>обучающихся, </a:t>
            </a:r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не </a:t>
            </a:r>
            <a:r>
              <a:rPr sz="1400" spc="-8" dirty="0">
                <a:solidFill>
                  <a:srgbClr val="001F5F"/>
                </a:solidFill>
                <a:latin typeface="Carlito"/>
                <a:cs typeface="Carlito"/>
              </a:rPr>
              <a:t>достигших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возраста </a:t>
            </a:r>
            <a:r>
              <a:rPr sz="1400" spc="-4" dirty="0" err="1">
                <a:solidFill>
                  <a:srgbClr val="001F5F"/>
                </a:solidFill>
                <a:latin typeface="Carlito"/>
                <a:cs typeface="Carlito"/>
              </a:rPr>
              <a:t>пятнадцати</a:t>
            </a:r>
            <a:r>
              <a:rPr sz="1400" spc="94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15" dirty="0" err="1" smtClean="0">
                <a:solidFill>
                  <a:srgbClr val="001F5F"/>
                </a:solidFill>
                <a:latin typeface="Carlito"/>
                <a:cs typeface="Carlito"/>
              </a:rPr>
              <a:t>лет</a:t>
            </a:r>
            <a:r>
              <a:rPr sz="1400" spc="-15" dirty="0" smtClean="0">
                <a:solidFill>
                  <a:srgbClr val="001F5F"/>
                </a:solidFill>
                <a:latin typeface="Carlito"/>
                <a:cs typeface="Carlito"/>
              </a:rPr>
              <a:t>,</a:t>
            </a:r>
            <a:r>
              <a:rPr lang="ru-RU" sz="1400" dirty="0" smtClean="0">
                <a:latin typeface="Carlito"/>
                <a:cs typeface="Carlito"/>
              </a:rPr>
              <a:t> </a:t>
            </a:r>
            <a:r>
              <a:rPr sz="1400" spc="-8" dirty="0" err="1" smtClean="0">
                <a:solidFill>
                  <a:srgbClr val="001F5F"/>
                </a:solidFill>
                <a:latin typeface="Carlito"/>
                <a:cs typeface="Carlito"/>
              </a:rPr>
              <a:t>проводится</a:t>
            </a:r>
            <a:r>
              <a:rPr sz="1400" spc="-8" dirty="0" smtClean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при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наличии информированного </a:t>
            </a:r>
            <a:r>
              <a:rPr sz="1400" spc="-11" dirty="0">
                <a:solidFill>
                  <a:srgbClr val="001F5F"/>
                </a:solidFill>
                <a:latin typeface="Carlito"/>
                <a:cs typeface="Carlito"/>
              </a:rPr>
              <a:t>согласия </a:t>
            </a:r>
            <a:r>
              <a:rPr sz="1400" spc="-15" dirty="0">
                <a:solidFill>
                  <a:srgbClr val="001F5F"/>
                </a:solidFill>
                <a:latin typeface="Carlito"/>
                <a:cs typeface="Carlito"/>
              </a:rPr>
              <a:t>одного </a:t>
            </a:r>
            <a:r>
              <a:rPr sz="1400" dirty="0" err="1">
                <a:solidFill>
                  <a:srgbClr val="001F5F"/>
                </a:solidFill>
                <a:latin typeface="Carlito"/>
                <a:cs typeface="Carlito"/>
              </a:rPr>
              <a:t>из</a:t>
            </a:r>
            <a:r>
              <a:rPr sz="1400" spc="113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11" dirty="0" err="1" smtClean="0">
                <a:solidFill>
                  <a:srgbClr val="001F5F"/>
                </a:solidFill>
                <a:latin typeface="Carlito"/>
                <a:cs typeface="Carlito"/>
              </a:rPr>
              <a:t>родителей</a:t>
            </a:r>
            <a:r>
              <a:rPr lang="ru-RU" sz="1400" dirty="0" smtClean="0">
                <a:latin typeface="Carlito"/>
                <a:cs typeface="Carlito"/>
              </a:rPr>
              <a:t> </a:t>
            </a:r>
            <a:r>
              <a:rPr sz="1400" dirty="0" err="1" smtClean="0">
                <a:solidFill>
                  <a:srgbClr val="001F5F"/>
                </a:solidFill>
                <a:latin typeface="Carlito"/>
                <a:cs typeface="Carlito"/>
              </a:rPr>
              <a:t>или</a:t>
            </a:r>
            <a:r>
              <a:rPr sz="1400" dirty="0" smtClean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иного </a:t>
            </a:r>
            <a:r>
              <a:rPr sz="1400" spc="-8" dirty="0">
                <a:solidFill>
                  <a:srgbClr val="001F5F"/>
                </a:solidFill>
                <a:latin typeface="Carlito"/>
                <a:cs typeface="Carlito"/>
              </a:rPr>
              <a:t>законного</a:t>
            </a:r>
            <a:r>
              <a:rPr sz="1400" spc="19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8" dirty="0">
                <a:solidFill>
                  <a:srgbClr val="001F5F"/>
                </a:solidFill>
                <a:latin typeface="Carlito"/>
                <a:cs typeface="Carlito"/>
              </a:rPr>
              <a:t>представителя.</a:t>
            </a:r>
            <a:endParaRPr sz="1400" dirty="0">
              <a:latin typeface="Carlito"/>
              <a:cs typeface="Carlito"/>
            </a:endParaRPr>
          </a:p>
        </p:txBody>
      </p:sp>
      <p:grpSp>
        <p:nvGrpSpPr>
          <p:cNvPr id="3" name="object 17"/>
          <p:cNvGrpSpPr/>
          <p:nvPr/>
        </p:nvGrpSpPr>
        <p:grpSpPr>
          <a:xfrm>
            <a:off x="2565082" y="3412046"/>
            <a:ext cx="590550" cy="397669"/>
            <a:chOff x="3420109" y="4549394"/>
            <a:chExt cx="787400" cy="530225"/>
          </a:xfrm>
        </p:grpSpPr>
        <p:sp>
          <p:nvSpPr>
            <p:cNvPr id="18" name="object 18"/>
            <p:cNvSpPr/>
            <p:nvPr/>
          </p:nvSpPr>
          <p:spPr>
            <a:xfrm>
              <a:off x="3432809" y="4562094"/>
              <a:ext cx="762000" cy="504825"/>
            </a:xfrm>
            <a:custGeom>
              <a:avLst/>
              <a:gdLst/>
              <a:ahLst/>
              <a:cxnLst/>
              <a:rect l="l" t="t" r="r" b="b"/>
              <a:pathLst>
                <a:path w="762000" h="504825">
                  <a:moveTo>
                    <a:pt x="509777" y="0"/>
                  </a:moveTo>
                  <a:lnTo>
                    <a:pt x="509777" y="126110"/>
                  </a:lnTo>
                  <a:lnTo>
                    <a:pt x="0" y="126110"/>
                  </a:lnTo>
                  <a:lnTo>
                    <a:pt x="0" y="378332"/>
                  </a:lnTo>
                  <a:lnTo>
                    <a:pt x="509777" y="378332"/>
                  </a:lnTo>
                  <a:lnTo>
                    <a:pt x="509777" y="504443"/>
                  </a:lnTo>
                  <a:lnTo>
                    <a:pt x="762000" y="252221"/>
                  </a:lnTo>
                  <a:lnTo>
                    <a:pt x="509777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432809" y="4562094"/>
              <a:ext cx="762000" cy="504825"/>
            </a:xfrm>
            <a:custGeom>
              <a:avLst/>
              <a:gdLst/>
              <a:ahLst/>
              <a:cxnLst/>
              <a:rect l="l" t="t" r="r" b="b"/>
              <a:pathLst>
                <a:path w="762000" h="504825">
                  <a:moveTo>
                    <a:pt x="509777" y="504443"/>
                  </a:moveTo>
                  <a:lnTo>
                    <a:pt x="509777" y="378332"/>
                  </a:lnTo>
                  <a:lnTo>
                    <a:pt x="0" y="378332"/>
                  </a:lnTo>
                  <a:lnTo>
                    <a:pt x="0" y="126110"/>
                  </a:lnTo>
                  <a:lnTo>
                    <a:pt x="509777" y="126110"/>
                  </a:lnTo>
                  <a:lnTo>
                    <a:pt x="509777" y="0"/>
                  </a:lnTo>
                  <a:lnTo>
                    <a:pt x="762000" y="252221"/>
                  </a:lnTo>
                  <a:lnTo>
                    <a:pt x="509777" y="504443"/>
                  </a:lnTo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3389280" y="2341150"/>
            <a:ext cx="5358765" cy="65594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sz="1400" spc="-11" dirty="0">
                <a:solidFill>
                  <a:srgbClr val="001F5F"/>
                </a:solidFill>
                <a:latin typeface="Carlito"/>
                <a:cs typeface="Carlito"/>
              </a:rPr>
              <a:t>Руководитель </a:t>
            </a:r>
            <a:r>
              <a:rPr sz="1400" spc="-8" dirty="0">
                <a:solidFill>
                  <a:srgbClr val="001F5F"/>
                </a:solidFill>
                <a:latin typeface="Carlito"/>
                <a:cs typeface="Carlito"/>
              </a:rPr>
              <a:t>образовательной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организации обеспечивает </a:t>
            </a:r>
            <a:r>
              <a:rPr sz="1400" spc="-11" dirty="0">
                <a:solidFill>
                  <a:srgbClr val="001F5F"/>
                </a:solidFill>
                <a:latin typeface="Carlito"/>
                <a:cs typeface="Carlito"/>
              </a:rPr>
              <a:t>соблюдение 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конфиденциальности проведения тестирования </a:t>
            </a:r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и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хранения</a:t>
            </a:r>
            <a:r>
              <a:rPr sz="1400" spc="49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15" dirty="0">
                <a:solidFill>
                  <a:srgbClr val="001F5F"/>
                </a:solidFill>
                <a:latin typeface="Carlito"/>
                <a:cs typeface="Carlito"/>
              </a:rPr>
              <a:t>результатов</a:t>
            </a:r>
            <a:endParaRPr sz="1400" dirty="0">
              <a:latin typeface="Carlito"/>
              <a:cs typeface="Carlito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57251" y="4000500"/>
            <a:ext cx="1200911" cy="8820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0618" y="492633"/>
            <a:ext cx="6893433" cy="3006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92720" y="979468"/>
            <a:ext cx="6547631" cy="44050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>
              <a:spcBef>
                <a:spcPts val="75"/>
              </a:spcBef>
            </a:pPr>
            <a:r>
              <a:rPr b="1" spc="-8" dirty="0">
                <a:solidFill>
                  <a:srgbClr val="FFFFFF"/>
                </a:solidFill>
              </a:rPr>
              <a:t>Приказ </a:t>
            </a:r>
            <a:r>
              <a:rPr b="1" spc="-4" dirty="0">
                <a:solidFill>
                  <a:srgbClr val="FFFFFF"/>
                </a:solidFill>
              </a:rPr>
              <a:t>Минпросвещения</a:t>
            </a:r>
            <a:r>
              <a:rPr b="1" spc="-45" dirty="0">
                <a:solidFill>
                  <a:srgbClr val="FFFFFF"/>
                </a:solidFill>
              </a:rPr>
              <a:t> </a:t>
            </a:r>
            <a:r>
              <a:rPr b="1" spc="-4" dirty="0">
                <a:solidFill>
                  <a:srgbClr val="FFFFFF"/>
                </a:solidFill>
              </a:rPr>
              <a:t>России</a:t>
            </a:r>
          </a:p>
          <a:p>
            <a:pPr marL="1429"/>
            <a:r>
              <a:rPr b="1" spc="-4" dirty="0">
                <a:solidFill>
                  <a:srgbClr val="FFFFFF"/>
                </a:solidFill>
              </a:rPr>
              <a:t>от 20 февраля 2020 </a:t>
            </a:r>
            <a:r>
              <a:rPr b="1" spc="-15" dirty="0">
                <a:solidFill>
                  <a:srgbClr val="FFFFFF"/>
                </a:solidFill>
              </a:rPr>
              <a:t>года </a:t>
            </a:r>
            <a:r>
              <a:rPr b="1" dirty="0">
                <a:solidFill>
                  <a:srgbClr val="FFFFFF"/>
                </a:solidFill>
                <a:latin typeface="Carlito"/>
                <a:cs typeface="Carlito"/>
              </a:rPr>
              <a:t>№ 59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12793" y="1886236"/>
            <a:ext cx="2102168" cy="44050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lang="ru-RU" sz="1400" b="1" dirty="0" smtClean="0">
                <a:solidFill>
                  <a:srgbClr val="001F5F"/>
                </a:solidFill>
                <a:latin typeface="Carlito"/>
                <a:cs typeface="Carlito"/>
              </a:rPr>
              <a:t>В</a:t>
            </a:r>
            <a:r>
              <a:rPr sz="1400" b="1" dirty="0" err="1" smtClean="0">
                <a:solidFill>
                  <a:srgbClr val="001F5F"/>
                </a:solidFill>
                <a:latin typeface="Carlito"/>
                <a:cs typeface="Carlito"/>
              </a:rPr>
              <a:t>озраст</a:t>
            </a:r>
            <a:r>
              <a:rPr sz="1400" b="1" spc="-75" dirty="0" smtClean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b="1" spc="-4" dirty="0">
                <a:solidFill>
                  <a:srgbClr val="001F5F"/>
                </a:solidFill>
                <a:latin typeface="Carlito"/>
                <a:cs typeface="Carlito"/>
              </a:rPr>
              <a:t>участников  тестирования</a:t>
            </a:r>
            <a:endParaRPr sz="1400" dirty="0">
              <a:latin typeface="Carlito"/>
              <a:cs typeface="Carlito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419872" y="2067694"/>
            <a:ext cx="591979" cy="397669"/>
            <a:chOff x="4649978" y="2556001"/>
            <a:chExt cx="789305" cy="530225"/>
          </a:xfrm>
        </p:grpSpPr>
        <p:sp>
          <p:nvSpPr>
            <p:cNvPr id="10" name="object 10"/>
            <p:cNvSpPr/>
            <p:nvPr/>
          </p:nvSpPr>
          <p:spPr>
            <a:xfrm>
              <a:off x="4662678" y="2568701"/>
              <a:ext cx="763905" cy="504825"/>
            </a:xfrm>
            <a:custGeom>
              <a:avLst/>
              <a:gdLst/>
              <a:ahLst/>
              <a:cxnLst/>
              <a:rect l="l" t="t" r="r" b="b"/>
              <a:pathLst>
                <a:path w="763904" h="504825">
                  <a:moveTo>
                    <a:pt x="511301" y="0"/>
                  </a:moveTo>
                  <a:lnTo>
                    <a:pt x="511301" y="126111"/>
                  </a:lnTo>
                  <a:lnTo>
                    <a:pt x="0" y="126111"/>
                  </a:lnTo>
                  <a:lnTo>
                    <a:pt x="0" y="378333"/>
                  </a:lnTo>
                  <a:lnTo>
                    <a:pt x="511301" y="378333"/>
                  </a:lnTo>
                  <a:lnTo>
                    <a:pt x="511301" y="504444"/>
                  </a:lnTo>
                  <a:lnTo>
                    <a:pt x="763524" y="252222"/>
                  </a:lnTo>
                  <a:lnTo>
                    <a:pt x="51130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662678" y="2568701"/>
              <a:ext cx="763905" cy="504825"/>
            </a:xfrm>
            <a:custGeom>
              <a:avLst/>
              <a:gdLst/>
              <a:ahLst/>
              <a:cxnLst/>
              <a:rect l="l" t="t" r="r" b="b"/>
              <a:pathLst>
                <a:path w="763904" h="504825">
                  <a:moveTo>
                    <a:pt x="511301" y="504444"/>
                  </a:moveTo>
                  <a:lnTo>
                    <a:pt x="511301" y="378333"/>
                  </a:lnTo>
                  <a:lnTo>
                    <a:pt x="0" y="378333"/>
                  </a:lnTo>
                  <a:lnTo>
                    <a:pt x="0" y="126111"/>
                  </a:lnTo>
                  <a:lnTo>
                    <a:pt x="511301" y="126111"/>
                  </a:lnTo>
                  <a:lnTo>
                    <a:pt x="511301" y="0"/>
                  </a:lnTo>
                  <a:lnTo>
                    <a:pt x="763524" y="252222"/>
                  </a:lnTo>
                  <a:lnTo>
                    <a:pt x="511301" y="504444"/>
                  </a:lnTo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355976" y="1851670"/>
            <a:ext cx="4359116" cy="87139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sz="1400" spc="-11" dirty="0">
                <a:solidFill>
                  <a:srgbClr val="001F5F"/>
                </a:solidFill>
                <a:latin typeface="Carlito"/>
                <a:cs typeface="Carlito"/>
              </a:rPr>
              <a:t>Тестирование </a:t>
            </a:r>
            <a:r>
              <a:rPr sz="1400" spc="-8" dirty="0">
                <a:solidFill>
                  <a:srgbClr val="001F5F"/>
                </a:solidFill>
                <a:latin typeface="Carlito"/>
                <a:cs typeface="Carlito"/>
              </a:rPr>
              <a:t>проводится </a:t>
            </a:r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в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отношении </a:t>
            </a:r>
            <a:r>
              <a:rPr sz="1400" spc="-8" dirty="0">
                <a:solidFill>
                  <a:srgbClr val="001F5F"/>
                </a:solidFill>
                <a:latin typeface="Carlito"/>
                <a:cs typeface="Carlito"/>
              </a:rPr>
              <a:t>обучающихся,  достигших </a:t>
            </a:r>
            <a:r>
              <a:rPr sz="1400" b="1" dirty="0">
                <a:solidFill>
                  <a:srgbClr val="001F5F"/>
                </a:solidFill>
                <a:latin typeface="Carlito"/>
                <a:cs typeface="Carlito"/>
              </a:rPr>
              <a:t>возраста </a:t>
            </a:r>
            <a:r>
              <a:rPr sz="1400" b="1" spc="-4" dirty="0">
                <a:solidFill>
                  <a:srgbClr val="001F5F"/>
                </a:solidFill>
                <a:latin typeface="Carlito"/>
                <a:cs typeface="Carlito"/>
              </a:rPr>
              <a:t>13-ти </a:t>
            </a:r>
            <a:r>
              <a:rPr sz="1400" b="1" dirty="0">
                <a:solidFill>
                  <a:srgbClr val="001F5F"/>
                </a:solidFill>
                <a:latin typeface="Carlito"/>
                <a:cs typeface="Carlito"/>
              </a:rPr>
              <a:t>лет</a:t>
            </a:r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,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начиная </a:t>
            </a:r>
            <a:r>
              <a:rPr sz="1400" b="1" dirty="0">
                <a:solidFill>
                  <a:srgbClr val="001F5F"/>
                </a:solidFill>
                <a:latin typeface="Carlito"/>
                <a:cs typeface="Carlito"/>
              </a:rPr>
              <a:t>с 7 </a:t>
            </a:r>
            <a:r>
              <a:rPr sz="1400" b="1" spc="-4" dirty="0">
                <a:solidFill>
                  <a:srgbClr val="001F5F"/>
                </a:solidFill>
                <a:latin typeface="Carlito"/>
                <a:cs typeface="Carlito"/>
              </a:rPr>
              <a:t>класса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обучения  </a:t>
            </a:r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в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общеобразовательной</a:t>
            </a:r>
            <a:r>
              <a:rPr sz="1400" spc="4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организации</a:t>
            </a:r>
            <a:endParaRPr sz="1400" dirty="0">
              <a:latin typeface="Carlito"/>
              <a:cs typeface="Carlito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27584" y="3507854"/>
            <a:ext cx="2198370" cy="44050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ru-RU" sz="1400" b="1" spc="-4" dirty="0" smtClean="0">
                <a:solidFill>
                  <a:srgbClr val="001F5F"/>
                </a:solidFill>
                <a:latin typeface="Carlito"/>
                <a:cs typeface="Carlito"/>
              </a:rPr>
              <a:t>Форма</a:t>
            </a:r>
            <a:r>
              <a:rPr sz="1400" b="1" spc="-53" dirty="0" smtClean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b="1" spc="-4" dirty="0">
                <a:solidFill>
                  <a:srgbClr val="001F5F"/>
                </a:solidFill>
                <a:latin typeface="Carlito"/>
                <a:cs typeface="Carlito"/>
              </a:rPr>
              <a:t>проведения</a:t>
            </a:r>
            <a:endParaRPr sz="1400" dirty="0">
              <a:latin typeface="Carlito"/>
              <a:cs typeface="Carlito"/>
            </a:endParaRPr>
          </a:p>
          <a:p>
            <a:pPr marL="9525"/>
            <a:r>
              <a:rPr sz="1400" b="1" spc="-4" dirty="0">
                <a:solidFill>
                  <a:srgbClr val="001F5F"/>
                </a:solidFill>
                <a:latin typeface="Carlito"/>
                <a:cs typeface="Carlito"/>
              </a:rPr>
              <a:t>тестирования</a:t>
            </a:r>
            <a:endParaRPr sz="1400" dirty="0">
              <a:latin typeface="Carlito"/>
              <a:cs typeface="Carlito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19872" y="3507854"/>
            <a:ext cx="591979" cy="396240"/>
            <a:chOff x="4643882" y="3935221"/>
            <a:chExt cx="789305" cy="528320"/>
          </a:xfrm>
        </p:grpSpPr>
        <p:sp>
          <p:nvSpPr>
            <p:cNvPr id="16" name="object 16"/>
            <p:cNvSpPr/>
            <p:nvPr/>
          </p:nvSpPr>
          <p:spPr>
            <a:xfrm>
              <a:off x="4656582" y="3947921"/>
              <a:ext cx="763905" cy="502920"/>
            </a:xfrm>
            <a:custGeom>
              <a:avLst/>
              <a:gdLst/>
              <a:ahLst/>
              <a:cxnLst/>
              <a:rect l="l" t="t" r="r" b="b"/>
              <a:pathLst>
                <a:path w="763904" h="502920">
                  <a:moveTo>
                    <a:pt x="512063" y="0"/>
                  </a:moveTo>
                  <a:lnTo>
                    <a:pt x="512063" y="125729"/>
                  </a:lnTo>
                  <a:lnTo>
                    <a:pt x="0" y="125729"/>
                  </a:lnTo>
                  <a:lnTo>
                    <a:pt x="0" y="377189"/>
                  </a:lnTo>
                  <a:lnTo>
                    <a:pt x="512063" y="377189"/>
                  </a:lnTo>
                  <a:lnTo>
                    <a:pt x="512063" y="502919"/>
                  </a:lnTo>
                  <a:lnTo>
                    <a:pt x="763523" y="251459"/>
                  </a:lnTo>
                  <a:lnTo>
                    <a:pt x="51206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656582" y="3947921"/>
              <a:ext cx="763905" cy="502920"/>
            </a:xfrm>
            <a:custGeom>
              <a:avLst/>
              <a:gdLst/>
              <a:ahLst/>
              <a:cxnLst/>
              <a:rect l="l" t="t" r="r" b="b"/>
              <a:pathLst>
                <a:path w="763904" h="502920">
                  <a:moveTo>
                    <a:pt x="512063" y="502919"/>
                  </a:moveTo>
                  <a:lnTo>
                    <a:pt x="512063" y="377189"/>
                  </a:lnTo>
                  <a:lnTo>
                    <a:pt x="0" y="377189"/>
                  </a:lnTo>
                  <a:lnTo>
                    <a:pt x="0" y="125729"/>
                  </a:lnTo>
                  <a:lnTo>
                    <a:pt x="512063" y="125729"/>
                  </a:lnTo>
                  <a:lnTo>
                    <a:pt x="512063" y="0"/>
                  </a:lnTo>
                  <a:lnTo>
                    <a:pt x="763523" y="251459"/>
                  </a:lnTo>
                  <a:lnTo>
                    <a:pt x="512063" y="502919"/>
                  </a:lnTo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 cstate="print"/>
          <a:srcRect l="2979" t="11851" r="6644" b="10196"/>
          <a:stretch>
            <a:fillRect/>
          </a:stretch>
        </p:blipFill>
        <p:spPr bwMode="auto">
          <a:xfrm>
            <a:off x="4139952" y="2787774"/>
            <a:ext cx="393163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" name="object 6"/>
          <p:cNvGraphicFramePr>
            <a:graphicFrameLocks noGrp="1"/>
          </p:cNvGraphicFramePr>
          <p:nvPr/>
        </p:nvGraphicFramePr>
        <p:xfrm>
          <a:off x="827585" y="339502"/>
          <a:ext cx="6912769" cy="8500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6841"/>
                <a:gridCol w="35496"/>
                <a:gridCol w="6660432"/>
              </a:tblGrid>
              <a:tr h="148590">
                <a:tc gridSpan="2"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  <a:lnR w="76200">
                      <a:solidFill>
                        <a:srgbClr val="00AFEF"/>
                      </a:solidFill>
                      <a:prstDash val="solid"/>
                    </a:lnR>
                    <a:lnT w="76200">
                      <a:solidFill>
                        <a:srgbClr val="00AFEF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2395"/>
                        </a:lnSpc>
                      </a:pPr>
                      <a:endParaRPr sz="1500" dirty="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R w="76200">
                      <a:solidFill>
                        <a:srgbClr val="00AFE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9375" algn="ctr">
                        <a:lnSpc>
                          <a:spcPts val="2395"/>
                        </a:lnSpc>
                      </a:pPr>
                      <a:r>
                        <a:rPr lang="ru-RU" sz="1500" b="1" spc="-5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Порядок</a:t>
                      </a:r>
                      <a:r>
                        <a:rPr sz="1500" b="1" spc="-5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500" b="1" spc="-5" dirty="0" err="1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проведения</a:t>
                      </a:r>
                      <a:r>
                        <a:rPr sz="1500" b="1" spc="-5" dirty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endParaRPr lang="ru-RU" sz="1500" b="1" spc="-5" dirty="0" smtClean="0">
                        <a:solidFill>
                          <a:srgbClr val="001F5F"/>
                        </a:solidFill>
                        <a:latin typeface="Carlito"/>
                        <a:cs typeface="Carlito"/>
                      </a:endParaRPr>
                    </a:p>
                    <a:p>
                      <a:pPr marL="79375" algn="ctr">
                        <a:lnSpc>
                          <a:spcPts val="2395"/>
                        </a:lnSpc>
                      </a:pPr>
                      <a:r>
                        <a:rPr lang="ru-RU" sz="1500" b="1" spc="-10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с</a:t>
                      </a:r>
                      <a:r>
                        <a:rPr sz="1500" b="1" spc="-10" dirty="0" err="1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оциально</a:t>
                      </a:r>
                      <a:r>
                        <a:rPr lang="ru-RU" sz="1500" b="1" spc="-10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500" b="1" spc="-10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-</a:t>
                      </a:r>
                      <a:r>
                        <a:rPr lang="ru-RU" sz="1500" b="1" spc="-10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500" b="1" spc="-10" dirty="0" err="1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психологического</a:t>
                      </a:r>
                      <a:r>
                        <a:rPr sz="1500" b="1" spc="-10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500" b="1" spc="-5" dirty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тестирования</a:t>
                      </a:r>
                      <a:r>
                        <a:rPr sz="1500" b="1" spc="-80" dirty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500" b="1" spc="-5" dirty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обучающихся</a:t>
                      </a:r>
                      <a:endParaRPr sz="1500" dirty="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</a:tcPr>
                </a:tc>
              </a:tr>
              <a:tr h="88011">
                <a:tc gridSpan="2"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  <a:lnR w="76200">
                      <a:solidFill>
                        <a:srgbClr val="00AFEF"/>
                      </a:solidFill>
                      <a:prstDash val="solid"/>
                    </a:lnR>
                    <a:lnB w="76200">
                      <a:solidFill>
                        <a:srgbClr val="00AFE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</a:tcPr>
                </a:tc>
              </a:tr>
            </a:tbl>
          </a:graphicData>
        </a:graphic>
      </p:graphicFrame>
      <p:pic>
        <p:nvPicPr>
          <p:cNvPr id="27" name="Рисунок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3765" y="435483"/>
            <a:ext cx="6893433" cy="3006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249894" y="1159097"/>
            <a:ext cx="1672590" cy="44050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400" spc="-8" dirty="0">
                <a:solidFill>
                  <a:srgbClr val="FFFFFF"/>
                </a:solidFill>
                <a:latin typeface="Carlito"/>
                <a:cs typeface="Carlito"/>
              </a:rPr>
              <a:t>ВНЕСЕНЫ</a:t>
            </a:r>
            <a:r>
              <a:rPr sz="1400" spc="-4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400" spc="-4" dirty="0">
                <a:solidFill>
                  <a:srgbClr val="FFFFFF"/>
                </a:solidFill>
                <a:latin typeface="Carlito"/>
                <a:cs typeface="Carlito"/>
              </a:rPr>
              <a:t>ИЗМЕНЕНИЯ</a:t>
            </a:r>
            <a:endParaRPr sz="1400" dirty="0">
              <a:latin typeface="Carlito"/>
              <a:cs typeface="Carlit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0136" y="1941100"/>
            <a:ext cx="2603659" cy="151772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sz="1400" b="1" spc="-8" dirty="0">
                <a:solidFill>
                  <a:srgbClr val="001F5F"/>
                </a:solidFill>
                <a:latin typeface="Carlito"/>
                <a:cs typeface="Carlito"/>
              </a:rPr>
              <a:t>Уточнен </a:t>
            </a:r>
            <a:r>
              <a:rPr sz="1400" b="1" spc="-4" dirty="0">
                <a:solidFill>
                  <a:srgbClr val="001F5F"/>
                </a:solidFill>
                <a:latin typeface="Carlito"/>
                <a:cs typeface="Carlito"/>
              </a:rPr>
              <a:t>состав комиссии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,  обеспечивающей организационно-  </a:t>
            </a:r>
            <a:r>
              <a:rPr sz="1400" spc="-8" dirty="0">
                <a:solidFill>
                  <a:srgbClr val="001F5F"/>
                </a:solidFill>
                <a:latin typeface="Carlito"/>
                <a:cs typeface="Carlito"/>
              </a:rPr>
              <a:t>техническое</a:t>
            </a:r>
            <a:r>
              <a:rPr sz="1400" spc="11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сопровождение</a:t>
            </a:r>
            <a:endParaRPr sz="1400" dirty="0">
              <a:latin typeface="Carlito"/>
              <a:cs typeface="Carlito"/>
            </a:endParaRPr>
          </a:p>
          <a:p>
            <a:pPr marL="9525"/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тестирования </a:t>
            </a:r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в</a:t>
            </a:r>
            <a:r>
              <a:rPr sz="1400" spc="8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образовательной</a:t>
            </a:r>
            <a:endParaRPr sz="1400" dirty="0">
              <a:latin typeface="Carlito"/>
              <a:cs typeface="Carlito"/>
            </a:endParaRPr>
          </a:p>
          <a:p>
            <a:pPr marL="9525"/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организации</a:t>
            </a:r>
            <a:endParaRPr sz="1400" dirty="0">
              <a:latin typeface="Carlito"/>
              <a:cs typeface="Carlito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430334" y="2239328"/>
            <a:ext cx="591979" cy="396240"/>
            <a:chOff x="4573778" y="2985770"/>
            <a:chExt cx="789305" cy="528320"/>
          </a:xfrm>
        </p:grpSpPr>
        <p:sp>
          <p:nvSpPr>
            <p:cNvPr id="10" name="object 10"/>
            <p:cNvSpPr/>
            <p:nvPr/>
          </p:nvSpPr>
          <p:spPr>
            <a:xfrm>
              <a:off x="4586478" y="2998470"/>
              <a:ext cx="763905" cy="502920"/>
            </a:xfrm>
            <a:custGeom>
              <a:avLst/>
              <a:gdLst/>
              <a:ahLst/>
              <a:cxnLst/>
              <a:rect l="l" t="t" r="r" b="b"/>
              <a:pathLst>
                <a:path w="763904" h="502920">
                  <a:moveTo>
                    <a:pt x="512063" y="0"/>
                  </a:moveTo>
                  <a:lnTo>
                    <a:pt x="512063" y="125729"/>
                  </a:lnTo>
                  <a:lnTo>
                    <a:pt x="0" y="125729"/>
                  </a:lnTo>
                  <a:lnTo>
                    <a:pt x="0" y="377189"/>
                  </a:lnTo>
                  <a:lnTo>
                    <a:pt x="512063" y="377189"/>
                  </a:lnTo>
                  <a:lnTo>
                    <a:pt x="512063" y="502919"/>
                  </a:lnTo>
                  <a:lnTo>
                    <a:pt x="763524" y="251459"/>
                  </a:lnTo>
                  <a:lnTo>
                    <a:pt x="51206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86478" y="2998470"/>
              <a:ext cx="763905" cy="502920"/>
            </a:xfrm>
            <a:custGeom>
              <a:avLst/>
              <a:gdLst/>
              <a:ahLst/>
              <a:cxnLst/>
              <a:rect l="l" t="t" r="r" b="b"/>
              <a:pathLst>
                <a:path w="763904" h="502920">
                  <a:moveTo>
                    <a:pt x="512063" y="502919"/>
                  </a:moveTo>
                  <a:lnTo>
                    <a:pt x="512063" y="377189"/>
                  </a:lnTo>
                  <a:lnTo>
                    <a:pt x="0" y="377189"/>
                  </a:lnTo>
                  <a:lnTo>
                    <a:pt x="0" y="125729"/>
                  </a:lnTo>
                  <a:lnTo>
                    <a:pt x="512063" y="125729"/>
                  </a:lnTo>
                  <a:lnTo>
                    <a:pt x="512063" y="0"/>
                  </a:lnTo>
                  <a:lnTo>
                    <a:pt x="763524" y="251459"/>
                  </a:lnTo>
                  <a:lnTo>
                    <a:pt x="512063" y="502919"/>
                  </a:lnTo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136327" y="1937481"/>
            <a:ext cx="4535329" cy="130228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Численность </a:t>
            </a:r>
            <a:r>
              <a:rPr sz="1400" spc="-8" dirty="0">
                <a:solidFill>
                  <a:srgbClr val="001F5F"/>
                </a:solidFill>
                <a:latin typeface="Carlito"/>
                <a:cs typeface="Carlito"/>
              </a:rPr>
              <a:t>Комиссии составляет </a:t>
            </a:r>
            <a:r>
              <a:rPr sz="1400" b="1" spc="-4" dirty="0">
                <a:solidFill>
                  <a:srgbClr val="001F5F"/>
                </a:solidFill>
                <a:latin typeface="Carlito"/>
                <a:cs typeface="Carlito"/>
              </a:rPr>
              <a:t>не менее </a:t>
            </a:r>
            <a:r>
              <a:rPr sz="1400" b="1" spc="-4" dirty="0" err="1">
                <a:solidFill>
                  <a:srgbClr val="001F5F"/>
                </a:solidFill>
                <a:latin typeface="Carlito"/>
                <a:cs typeface="Carlito"/>
              </a:rPr>
              <a:t>трех</a:t>
            </a:r>
            <a:r>
              <a:rPr sz="1400" b="1" spc="79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b="1" spc="-8" dirty="0" err="1" smtClean="0">
                <a:solidFill>
                  <a:srgbClr val="001F5F"/>
                </a:solidFill>
                <a:latin typeface="Carlito"/>
                <a:cs typeface="Carlito"/>
              </a:rPr>
              <a:t>работников</a:t>
            </a:r>
            <a:r>
              <a:rPr lang="ru-RU" sz="1400" dirty="0" smtClean="0">
                <a:latin typeface="Carlito"/>
                <a:cs typeface="Carlito"/>
              </a:rPr>
              <a:t> </a:t>
            </a:r>
            <a:r>
              <a:rPr sz="1400" spc="-8" dirty="0" err="1" smtClean="0">
                <a:solidFill>
                  <a:srgbClr val="001F5F"/>
                </a:solidFill>
                <a:latin typeface="Carlito"/>
                <a:cs typeface="Carlito"/>
              </a:rPr>
              <a:t>образовательной</a:t>
            </a:r>
            <a:r>
              <a:rPr sz="1400" dirty="0" smtClean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организации.</a:t>
            </a:r>
            <a:endParaRPr sz="1400" dirty="0">
              <a:latin typeface="Carlito"/>
              <a:cs typeface="Carlito"/>
            </a:endParaRPr>
          </a:p>
          <a:p>
            <a:pPr marL="9525"/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В </a:t>
            </a:r>
            <a:r>
              <a:rPr sz="1400" spc="-8" dirty="0">
                <a:solidFill>
                  <a:srgbClr val="001F5F"/>
                </a:solidFill>
                <a:latin typeface="Carlito"/>
                <a:cs typeface="Carlito"/>
              </a:rPr>
              <a:t>состав Комиссии должны </a:t>
            </a:r>
            <a:r>
              <a:rPr sz="1400" spc="-11" dirty="0">
                <a:solidFill>
                  <a:srgbClr val="001F5F"/>
                </a:solidFill>
                <a:latin typeface="Carlito"/>
                <a:cs typeface="Carlito"/>
              </a:rPr>
              <a:t>входить </a:t>
            </a:r>
            <a:r>
              <a:rPr sz="1400" b="1" dirty="0">
                <a:solidFill>
                  <a:srgbClr val="001F5F"/>
                </a:solidFill>
                <a:latin typeface="Carlito"/>
                <a:cs typeface="Carlito"/>
              </a:rPr>
              <a:t>лица,</a:t>
            </a:r>
            <a:r>
              <a:rPr sz="1400" b="1" spc="41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b="1" spc="-4" dirty="0" err="1" smtClean="0">
                <a:solidFill>
                  <a:srgbClr val="001F5F"/>
                </a:solidFill>
                <a:latin typeface="Carlito"/>
                <a:cs typeface="Carlito"/>
              </a:rPr>
              <a:t>ответственные</a:t>
            </a:r>
            <a:r>
              <a:rPr lang="ru-RU" sz="1400" dirty="0" smtClean="0">
                <a:latin typeface="Carlito"/>
                <a:cs typeface="Carlito"/>
              </a:rPr>
              <a:t> </a:t>
            </a:r>
            <a:r>
              <a:rPr sz="1400" b="1" dirty="0" err="1" smtClean="0">
                <a:solidFill>
                  <a:srgbClr val="001F5F"/>
                </a:solidFill>
                <a:latin typeface="Carlito"/>
                <a:cs typeface="Carlito"/>
              </a:rPr>
              <a:t>за</a:t>
            </a:r>
            <a:r>
              <a:rPr sz="1400" b="1" dirty="0" smtClean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b="1" spc="-4" dirty="0">
                <a:solidFill>
                  <a:srgbClr val="001F5F"/>
                </a:solidFill>
                <a:latin typeface="Carlito"/>
                <a:cs typeface="Carlito"/>
              </a:rPr>
              <a:t>оказание </a:t>
            </a:r>
            <a:r>
              <a:rPr sz="1400" b="1" spc="-8" dirty="0">
                <a:solidFill>
                  <a:srgbClr val="001F5F"/>
                </a:solidFill>
                <a:latin typeface="Carlito"/>
                <a:cs typeface="Carlito"/>
              </a:rPr>
              <a:t>социально-педагогической </a:t>
            </a:r>
            <a:r>
              <a:rPr sz="1400" b="1" dirty="0">
                <a:solidFill>
                  <a:srgbClr val="001F5F"/>
                </a:solidFill>
                <a:latin typeface="Carlito"/>
                <a:cs typeface="Carlito"/>
              </a:rPr>
              <a:t>и</a:t>
            </a:r>
            <a:r>
              <a:rPr sz="1400" b="1" spc="-26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rlito"/>
                <a:cs typeface="Carlito"/>
              </a:rPr>
              <a:t>(</a:t>
            </a:r>
            <a:r>
              <a:rPr sz="1400" b="1" dirty="0" err="1" smtClean="0">
                <a:solidFill>
                  <a:srgbClr val="001F5F"/>
                </a:solidFill>
                <a:latin typeface="Carlito"/>
                <a:cs typeface="Carlito"/>
              </a:rPr>
              <a:t>или</a:t>
            </a:r>
            <a:r>
              <a:rPr sz="1400" b="1" dirty="0" smtClean="0">
                <a:solidFill>
                  <a:srgbClr val="001F5F"/>
                </a:solidFill>
                <a:latin typeface="Carlito"/>
                <a:cs typeface="Carlito"/>
              </a:rPr>
              <a:t>)</a:t>
            </a:r>
            <a:r>
              <a:rPr lang="ru-RU" sz="1400" dirty="0" smtClean="0">
                <a:latin typeface="Carlito"/>
                <a:cs typeface="Carlito"/>
              </a:rPr>
              <a:t> </a:t>
            </a:r>
            <a:r>
              <a:rPr sz="1400" b="1" spc="-8" dirty="0" err="1" smtClean="0">
                <a:solidFill>
                  <a:srgbClr val="001F5F"/>
                </a:solidFill>
                <a:latin typeface="Carlito"/>
                <a:cs typeface="Carlito"/>
              </a:rPr>
              <a:t>психологической</a:t>
            </a:r>
            <a:r>
              <a:rPr sz="1400" b="1" spc="-8" dirty="0" smtClean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b="1" spc="-4" dirty="0">
                <a:solidFill>
                  <a:srgbClr val="001F5F"/>
                </a:solidFill>
                <a:latin typeface="Carlito"/>
                <a:cs typeface="Carlito"/>
              </a:rPr>
              <a:t>помощи</a:t>
            </a:r>
            <a:r>
              <a:rPr sz="1400" b="1" spc="-3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b="1" spc="-4" dirty="0">
                <a:solidFill>
                  <a:srgbClr val="001F5F"/>
                </a:solidFill>
                <a:latin typeface="Carlito"/>
                <a:cs typeface="Carlito"/>
              </a:rPr>
              <a:t>обучающимся</a:t>
            </a:r>
            <a:endParaRPr sz="1400" dirty="0">
              <a:latin typeface="Carlito"/>
              <a:cs typeface="Carlito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494811" y="4654830"/>
            <a:ext cx="1073468" cy="44050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400" b="1" spc="-4" dirty="0">
                <a:solidFill>
                  <a:srgbClr val="FFFFFF"/>
                </a:solidFill>
                <a:latin typeface="Carlito"/>
                <a:cs typeface="Carlito"/>
              </a:rPr>
              <a:t>класс </a:t>
            </a:r>
            <a:r>
              <a:rPr sz="1400" b="1" dirty="0">
                <a:solidFill>
                  <a:srgbClr val="FFFFFF"/>
                </a:solidFill>
                <a:latin typeface="Carlito"/>
                <a:cs typeface="Carlito"/>
              </a:rPr>
              <a:t>/</a:t>
            </a:r>
            <a:r>
              <a:rPr sz="1400" b="1" spc="-53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400" b="1" spc="-4" dirty="0">
                <a:solidFill>
                  <a:srgbClr val="FFFFFF"/>
                </a:solidFill>
                <a:latin typeface="Carlito"/>
                <a:cs typeface="Carlito"/>
              </a:rPr>
              <a:t>группа</a:t>
            </a:r>
            <a:endParaRPr sz="1400" dirty="0">
              <a:latin typeface="Carlito"/>
              <a:cs typeface="Carlito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812703" y="2892485"/>
            <a:ext cx="707708" cy="653414"/>
          </a:xfrm>
          <a:custGeom>
            <a:avLst/>
            <a:gdLst/>
            <a:ahLst/>
            <a:cxnLst/>
            <a:rect l="l" t="t" r="r" b="b"/>
            <a:pathLst>
              <a:path w="943610" h="871220">
                <a:moveTo>
                  <a:pt x="339953" y="405980"/>
                </a:moveTo>
                <a:lnTo>
                  <a:pt x="316357" y="391896"/>
                </a:lnTo>
                <a:lnTo>
                  <a:pt x="235877" y="521246"/>
                </a:lnTo>
                <a:lnTo>
                  <a:pt x="262242" y="530199"/>
                </a:lnTo>
                <a:lnTo>
                  <a:pt x="339953" y="405980"/>
                </a:lnTo>
                <a:close/>
              </a:path>
              <a:path w="943610" h="871220">
                <a:moveTo>
                  <a:pt x="346887" y="710780"/>
                </a:moveTo>
                <a:lnTo>
                  <a:pt x="340690" y="668235"/>
                </a:lnTo>
                <a:lnTo>
                  <a:pt x="323202" y="630008"/>
                </a:lnTo>
                <a:lnTo>
                  <a:pt x="318960" y="624941"/>
                </a:lnTo>
                <a:lnTo>
                  <a:pt x="318960" y="710145"/>
                </a:lnTo>
                <a:lnTo>
                  <a:pt x="309753" y="757809"/>
                </a:lnTo>
                <a:lnTo>
                  <a:pt x="281673" y="800430"/>
                </a:lnTo>
                <a:lnTo>
                  <a:pt x="272694" y="779195"/>
                </a:lnTo>
                <a:lnTo>
                  <a:pt x="258775" y="760247"/>
                </a:lnTo>
                <a:lnTo>
                  <a:pt x="258089" y="759650"/>
                </a:lnTo>
                <a:lnTo>
                  <a:pt x="258089" y="820915"/>
                </a:lnTo>
                <a:lnTo>
                  <a:pt x="217220" y="838936"/>
                </a:lnTo>
                <a:lnTo>
                  <a:pt x="173609" y="844931"/>
                </a:lnTo>
                <a:lnTo>
                  <a:pt x="130276" y="838936"/>
                </a:lnTo>
                <a:lnTo>
                  <a:pt x="90182" y="820915"/>
                </a:lnTo>
                <a:lnTo>
                  <a:pt x="96901" y="800430"/>
                </a:lnTo>
                <a:lnTo>
                  <a:pt x="99809" y="791540"/>
                </a:lnTo>
                <a:lnTo>
                  <a:pt x="120370" y="768413"/>
                </a:lnTo>
                <a:lnTo>
                  <a:pt x="148729" y="753922"/>
                </a:lnTo>
                <a:lnTo>
                  <a:pt x="181762" y="750481"/>
                </a:lnTo>
                <a:lnTo>
                  <a:pt x="210083" y="757885"/>
                </a:lnTo>
                <a:lnTo>
                  <a:pt x="233451" y="773214"/>
                </a:lnTo>
                <a:lnTo>
                  <a:pt x="250063" y="794791"/>
                </a:lnTo>
                <a:lnTo>
                  <a:pt x="258089" y="820915"/>
                </a:lnTo>
                <a:lnTo>
                  <a:pt x="258089" y="759650"/>
                </a:lnTo>
                <a:lnTo>
                  <a:pt x="247624" y="750481"/>
                </a:lnTo>
                <a:lnTo>
                  <a:pt x="240690" y="744423"/>
                </a:lnTo>
                <a:lnTo>
                  <a:pt x="219227" y="732548"/>
                </a:lnTo>
                <a:lnTo>
                  <a:pt x="225094" y="724865"/>
                </a:lnTo>
                <a:lnTo>
                  <a:pt x="234302" y="712825"/>
                </a:lnTo>
                <a:lnTo>
                  <a:pt x="239877" y="689965"/>
                </a:lnTo>
                <a:lnTo>
                  <a:pt x="235813" y="666635"/>
                </a:lnTo>
                <a:lnTo>
                  <a:pt x="227025" y="653148"/>
                </a:lnTo>
                <a:lnTo>
                  <a:pt x="222008" y="645464"/>
                </a:lnTo>
                <a:lnTo>
                  <a:pt x="212293" y="639152"/>
                </a:lnTo>
                <a:lnTo>
                  <a:pt x="212293" y="689013"/>
                </a:lnTo>
                <a:lnTo>
                  <a:pt x="209346" y="702716"/>
                </a:lnTo>
                <a:lnTo>
                  <a:pt x="201193" y="714146"/>
                </a:lnTo>
                <a:lnTo>
                  <a:pt x="188874" y="721969"/>
                </a:lnTo>
                <a:lnTo>
                  <a:pt x="173443" y="724865"/>
                </a:lnTo>
                <a:lnTo>
                  <a:pt x="158584" y="721969"/>
                </a:lnTo>
                <a:lnTo>
                  <a:pt x="146215" y="714146"/>
                </a:lnTo>
                <a:lnTo>
                  <a:pt x="137731" y="702716"/>
                </a:lnTo>
                <a:lnTo>
                  <a:pt x="134594" y="689013"/>
                </a:lnTo>
                <a:lnTo>
                  <a:pt x="137541" y="675297"/>
                </a:lnTo>
                <a:lnTo>
                  <a:pt x="145694" y="663879"/>
                </a:lnTo>
                <a:lnTo>
                  <a:pt x="158000" y="656056"/>
                </a:lnTo>
                <a:lnTo>
                  <a:pt x="173443" y="653148"/>
                </a:lnTo>
                <a:lnTo>
                  <a:pt x="188290" y="655878"/>
                </a:lnTo>
                <a:lnTo>
                  <a:pt x="200672" y="663397"/>
                </a:lnTo>
                <a:lnTo>
                  <a:pt x="209156" y="674763"/>
                </a:lnTo>
                <a:lnTo>
                  <a:pt x="212293" y="689013"/>
                </a:lnTo>
                <a:lnTo>
                  <a:pt x="212293" y="639152"/>
                </a:lnTo>
                <a:lnTo>
                  <a:pt x="200634" y="631558"/>
                </a:lnTo>
                <a:lnTo>
                  <a:pt x="175869" y="626414"/>
                </a:lnTo>
                <a:lnTo>
                  <a:pt x="150583" y="630161"/>
                </a:lnTo>
                <a:lnTo>
                  <a:pt x="127647" y="642899"/>
                </a:lnTo>
                <a:lnTo>
                  <a:pt x="112585" y="662635"/>
                </a:lnTo>
                <a:lnTo>
                  <a:pt x="107010" y="685482"/>
                </a:lnTo>
                <a:lnTo>
                  <a:pt x="111061" y="708825"/>
                </a:lnTo>
                <a:lnTo>
                  <a:pt x="124879" y="729996"/>
                </a:lnTo>
                <a:lnTo>
                  <a:pt x="127647" y="732548"/>
                </a:lnTo>
                <a:lnTo>
                  <a:pt x="106184" y="744245"/>
                </a:lnTo>
                <a:lnTo>
                  <a:pt x="88099" y="759764"/>
                </a:lnTo>
                <a:lnTo>
                  <a:pt x="74180" y="778662"/>
                </a:lnTo>
                <a:lnTo>
                  <a:pt x="65214" y="800430"/>
                </a:lnTo>
                <a:lnTo>
                  <a:pt x="39712" y="764362"/>
                </a:lnTo>
                <a:lnTo>
                  <a:pt x="28067" y="724306"/>
                </a:lnTo>
                <a:lnTo>
                  <a:pt x="30149" y="683323"/>
                </a:lnTo>
                <a:lnTo>
                  <a:pt x="45808" y="644499"/>
                </a:lnTo>
                <a:lnTo>
                  <a:pt x="74917" y="610882"/>
                </a:lnTo>
                <a:lnTo>
                  <a:pt x="113995" y="587349"/>
                </a:lnTo>
                <a:lnTo>
                  <a:pt x="157403" y="576605"/>
                </a:lnTo>
                <a:lnTo>
                  <a:pt x="201803" y="578523"/>
                </a:lnTo>
                <a:lnTo>
                  <a:pt x="243878" y="592975"/>
                </a:lnTo>
                <a:lnTo>
                  <a:pt x="280289" y="619848"/>
                </a:lnTo>
                <a:lnTo>
                  <a:pt x="309181" y="662470"/>
                </a:lnTo>
                <a:lnTo>
                  <a:pt x="318960" y="710145"/>
                </a:lnTo>
                <a:lnTo>
                  <a:pt x="318960" y="624941"/>
                </a:lnTo>
                <a:lnTo>
                  <a:pt x="266636" y="576605"/>
                </a:lnTo>
                <a:lnTo>
                  <a:pt x="219532" y="556412"/>
                </a:lnTo>
                <a:lnTo>
                  <a:pt x="173443" y="550697"/>
                </a:lnTo>
                <a:lnTo>
                  <a:pt x="127355" y="556412"/>
                </a:lnTo>
                <a:lnTo>
                  <a:pt x="85915" y="572566"/>
                </a:lnTo>
                <a:lnTo>
                  <a:pt x="50812" y="597598"/>
                </a:lnTo>
                <a:lnTo>
                  <a:pt x="23685" y="630008"/>
                </a:lnTo>
                <a:lnTo>
                  <a:pt x="6197" y="668235"/>
                </a:lnTo>
                <a:lnTo>
                  <a:pt x="0" y="710780"/>
                </a:lnTo>
                <a:lnTo>
                  <a:pt x="6197" y="753325"/>
                </a:lnTo>
                <a:lnTo>
                  <a:pt x="23685" y="791565"/>
                </a:lnTo>
                <a:lnTo>
                  <a:pt x="50812" y="823963"/>
                </a:lnTo>
                <a:lnTo>
                  <a:pt x="85915" y="848995"/>
                </a:lnTo>
                <a:lnTo>
                  <a:pt x="127355" y="865149"/>
                </a:lnTo>
                <a:lnTo>
                  <a:pt x="173443" y="870864"/>
                </a:lnTo>
                <a:lnTo>
                  <a:pt x="219532" y="865149"/>
                </a:lnTo>
                <a:lnTo>
                  <a:pt x="260959" y="848995"/>
                </a:lnTo>
                <a:lnTo>
                  <a:pt x="296075" y="823963"/>
                </a:lnTo>
                <a:lnTo>
                  <a:pt x="323202" y="791540"/>
                </a:lnTo>
                <a:lnTo>
                  <a:pt x="340690" y="753325"/>
                </a:lnTo>
                <a:lnTo>
                  <a:pt x="346887" y="710780"/>
                </a:lnTo>
                <a:close/>
              </a:path>
              <a:path w="943610" h="871220">
                <a:moveTo>
                  <a:pt x="556412" y="729996"/>
                </a:moveTo>
                <a:lnTo>
                  <a:pt x="555028" y="704380"/>
                </a:lnTo>
                <a:lnTo>
                  <a:pt x="388518" y="704380"/>
                </a:lnTo>
                <a:lnTo>
                  <a:pt x="387134" y="729996"/>
                </a:lnTo>
                <a:lnTo>
                  <a:pt x="556412" y="729996"/>
                </a:lnTo>
                <a:close/>
              </a:path>
              <a:path w="943610" h="871220">
                <a:moveTo>
                  <a:pt x="679907" y="198513"/>
                </a:moveTo>
                <a:lnTo>
                  <a:pt x="674255" y="152831"/>
                </a:lnTo>
                <a:lnTo>
                  <a:pt x="658139" y="110985"/>
                </a:lnTo>
                <a:lnTo>
                  <a:pt x="652500" y="102781"/>
                </a:lnTo>
                <a:lnTo>
                  <a:pt x="652500" y="198513"/>
                </a:lnTo>
                <a:lnTo>
                  <a:pt x="646607" y="241668"/>
                </a:lnTo>
                <a:lnTo>
                  <a:pt x="628916" y="282562"/>
                </a:lnTo>
                <a:lnTo>
                  <a:pt x="599427" y="318897"/>
                </a:lnTo>
                <a:lnTo>
                  <a:pt x="599427" y="316331"/>
                </a:lnTo>
                <a:lnTo>
                  <a:pt x="588175" y="287210"/>
                </a:lnTo>
                <a:lnTo>
                  <a:pt x="574446" y="268452"/>
                </a:lnTo>
                <a:lnTo>
                  <a:pt x="574446" y="338099"/>
                </a:lnTo>
                <a:lnTo>
                  <a:pt x="532866" y="359613"/>
                </a:lnTo>
                <a:lnTo>
                  <a:pt x="487883" y="370370"/>
                </a:lnTo>
                <a:lnTo>
                  <a:pt x="441782" y="370370"/>
                </a:lnTo>
                <a:lnTo>
                  <a:pt x="396798" y="359613"/>
                </a:lnTo>
                <a:lnTo>
                  <a:pt x="355219" y="338099"/>
                </a:lnTo>
                <a:lnTo>
                  <a:pt x="360934" y="318897"/>
                </a:lnTo>
                <a:lnTo>
                  <a:pt x="366814" y="299186"/>
                </a:lnTo>
                <a:lnTo>
                  <a:pt x="392849" y="268782"/>
                </a:lnTo>
                <a:lnTo>
                  <a:pt x="429552" y="249669"/>
                </a:lnTo>
                <a:lnTo>
                  <a:pt x="473163" y="244614"/>
                </a:lnTo>
                <a:lnTo>
                  <a:pt x="511225" y="253822"/>
                </a:lnTo>
                <a:lnTo>
                  <a:pt x="542531" y="274066"/>
                </a:lnTo>
                <a:lnTo>
                  <a:pt x="564476" y="302958"/>
                </a:lnTo>
                <a:lnTo>
                  <a:pt x="574446" y="338099"/>
                </a:lnTo>
                <a:lnTo>
                  <a:pt x="574446" y="268452"/>
                </a:lnTo>
                <a:lnTo>
                  <a:pt x="569772" y="262064"/>
                </a:lnTo>
                <a:lnTo>
                  <a:pt x="548601" y="244614"/>
                </a:lnTo>
                <a:lnTo>
                  <a:pt x="545376" y="241947"/>
                </a:lnTo>
                <a:lnTo>
                  <a:pt x="516178" y="227965"/>
                </a:lnTo>
                <a:lnTo>
                  <a:pt x="524243" y="218998"/>
                </a:lnTo>
                <a:lnTo>
                  <a:pt x="536448" y="205447"/>
                </a:lnTo>
                <a:lnTo>
                  <a:pt x="545134" y="178498"/>
                </a:lnTo>
                <a:lnTo>
                  <a:pt x="542124" y="150342"/>
                </a:lnTo>
                <a:lnTo>
                  <a:pt x="527278" y="124231"/>
                </a:lnTo>
                <a:lnTo>
                  <a:pt x="523938" y="121666"/>
                </a:lnTo>
                <a:lnTo>
                  <a:pt x="517563" y="116789"/>
                </a:lnTo>
                <a:lnTo>
                  <a:pt x="517563" y="170332"/>
                </a:lnTo>
                <a:lnTo>
                  <a:pt x="513422" y="189280"/>
                </a:lnTo>
                <a:lnTo>
                  <a:pt x="502119" y="204749"/>
                </a:lnTo>
                <a:lnTo>
                  <a:pt x="485368" y="215176"/>
                </a:lnTo>
                <a:lnTo>
                  <a:pt x="464832" y="218998"/>
                </a:lnTo>
                <a:lnTo>
                  <a:pt x="444296" y="215176"/>
                </a:lnTo>
                <a:lnTo>
                  <a:pt x="427545" y="204749"/>
                </a:lnTo>
                <a:lnTo>
                  <a:pt x="416242" y="189280"/>
                </a:lnTo>
                <a:lnTo>
                  <a:pt x="412102" y="170332"/>
                </a:lnTo>
                <a:lnTo>
                  <a:pt x="416242" y="151384"/>
                </a:lnTo>
                <a:lnTo>
                  <a:pt x="427545" y="135915"/>
                </a:lnTo>
                <a:lnTo>
                  <a:pt x="444296" y="125488"/>
                </a:lnTo>
                <a:lnTo>
                  <a:pt x="464832" y="121666"/>
                </a:lnTo>
                <a:lnTo>
                  <a:pt x="485368" y="125488"/>
                </a:lnTo>
                <a:lnTo>
                  <a:pt x="502119" y="135915"/>
                </a:lnTo>
                <a:lnTo>
                  <a:pt x="513422" y="151384"/>
                </a:lnTo>
                <a:lnTo>
                  <a:pt x="517563" y="170332"/>
                </a:lnTo>
                <a:lnTo>
                  <a:pt x="517563" y="116789"/>
                </a:lnTo>
                <a:lnTo>
                  <a:pt x="502881" y="105524"/>
                </a:lnTo>
                <a:lnTo>
                  <a:pt x="473684" y="97497"/>
                </a:lnTo>
                <a:lnTo>
                  <a:pt x="443179" y="100279"/>
                </a:lnTo>
                <a:lnTo>
                  <a:pt x="414883" y="113982"/>
                </a:lnTo>
                <a:lnTo>
                  <a:pt x="394385" y="136499"/>
                </a:lnTo>
                <a:lnTo>
                  <a:pt x="385216" y="163449"/>
                </a:lnTo>
                <a:lnTo>
                  <a:pt x="387756" y="191604"/>
                </a:lnTo>
                <a:lnTo>
                  <a:pt x="402386" y="217716"/>
                </a:lnTo>
                <a:lnTo>
                  <a:pt x="405168" y="221564"/>
                </a:lnTo>
                <a:lnTo>
                  <a:pt x="409333" y="225399"/>
                </a:lnTo>
                <a:lnTo>
                  <a:pt x="413486" y="227965"/>
                </a:lnTo>
                <a:lnTo>
                  <a:pt x="383705" y="242887"/>
                </a:lnTo>
                <a:lnTo>
                  <a:pt x="359371" y="263817"/>
                </a:lnTo>
                <a:lnTo>
                  <a:pt x="341299" y="289560"/>
                </a:lnTo>
                <a:lnTo>
                  <a:pt x="330238" y="318897"/>
                </a:lnTo>
                <a:lnTo>
                  <a:pt x="300291" y="281825"/>
                </a:lnTo>
                <a:lnTo>
                  <a:pt x="282600" y="240106"/>
                </a:lnTo>
                <a:lnTo>
                  <a:pt x="277164" y="196100"/>
                </a:lnTo>
                <a:lnTo>
                  <a:pt x="283984" y="152209"/>
                </a:lnTo>
                <a:lnTo>
                  <a:pt x="303060" y="110807"/>
                </a:lnTo>
                <a:lnTo>
                  <a:pt x="334403" y="74282"/>
                </a:lnTo>
                <a:lnTo>
                  <a:pt x="375043" y="46634"/>
                </a:lnTo>
                <a:lnTo>
                  <a:pt x="420382" y="30314"/>
                </a:lnTo>
                <a:lnTo>
                  <a:pt x="467956" y="25298"/>
                </a:lnTo>
                <a:lnTo>
                  <a:pt x="515302" y="31597"/>
                </a:lnTo>
                <a:lnTo>
                  <a:pt x="559943" y="49199"/>
                </a:lnTo>
                <a:lnTo>
                  <a:pt x="599427" y="78117"/>
                </a:lnTo>
                <a:lnTo>
                  <a:pt x="628916" y="114452"/>
                </a:lnTo>
                <a:lnTo>
                  <a:pt x="646607" y="155346"/>
                </a:lnTo>
                <a:lnTo>
                  <a:pt x="652500" y="198513"/>
                </a:lnTo>
                <a:lnTo>
                  <a:pt x="652500" y="102781"/>
                </a:lnTo>
                <a:lnTo>
                  <a:pt x="632828" y="74142"/>
                </a:lnTo>
                <a:lnTo>
                  <a:pt x="599579" y="43446"/>
                </a:lnTo>
                <a:lnTo>
                  <a:pt x="568553" y="25298"/>
                </a:lnTo>
                <a:lnTo>
                  <a:pt x="559663" y="20091"/>
                </a:lnTo>
                <a:lnTo>
                  <a:pt x="514324" y="5219"/>
                </a:lnTo>
                <a:lnTo>
                  <a:pt x="464832" y="0"/>
                </a:lnTo>
                <a:lnTo>
                  <a:pt x="415340" y="5219"/>
                </a:lnTo>
                <a:lnTo>
                  <a:pt x="370014" y="20091"/>
                </a:lnTo>
                <a:lnTo>
                  <a:pt x="330085" y="43446"/>
                </a:lnTo>
                <a:lnTo>
                  <a:pt x="296837" y="74142"/>
                </a:lnTo>
                <a:lnTo>
                  <a:pt x="271526" y="110985"/>
                </a:lnTo>
                <a:lnTo>
                  <a:pt x="255409" y="152831"/>
                </a:lnTo>
                <a:lnTo>
                  <a:pt x="249758" y="198513"/>
                </a:lnTo>
                <a:lnTo>
                  <a:pt x="255409" y="244182"/>
                </a:lnTo>
                <a:lnTo>
                  <a:pt x="271526" y="286029"/>
                </a:lnTo>
                <a:lnTo>
                  <a:pt x="296837" y="322872"/>
                </a:lnTo>
                <a:lnTo>
                  <a:pt x="330085" y="353568"/>
                </a:lnTo>
                <a:lnTo>
                  <a:pt x="370014" y="376923"/>
                </a:lnTo>
                <a:lnTo>
                  <a:pt x="415340" y="391795"/>
                </a:lnTo>
                <a:lnTo>
                  <a:pt x="464832" y="397014"/>
                </a:lnTo>
                <a:lnTo>
                  <a:pt x="514324" y="391795"/>
                </a:lnTo>
                <a:lnTo>
                  <a:pt x="559663" y="376923"/>
                </a:lnTo>
                <a:lnTo>
                  <a:pt x="570852" y="370370"/>
                </a:lnTo>
                <a:lnTo>
                  <a:pt x="599579" y="353568"/>
                </a:lnTo>
                <a:lnTo>
                  <a:pt x="632828" y="322872"/>
                </a:lnTo>
                <a:lnTo>
                  <a:pt x="635571" y="318897"/>
                </a:lnTo>
                <a:lnTo>
                  <a:pt x="658139" y="286029"/>
                </a:lnTo>
                <a:lnTo>
                  <a:pt x="674255" y="244182"/>
                </a:lnTo>
                <a:lnTo>
                  <a:pt x="679907" y="198513"/>
                </a:lnTo>
                <a:close/>
              </a:path>
              <a:path w="943610" h="871220">
                <a:moveTo>
                  <a:pt x="696556" y="525081"/>
                </a:moveTo>
                <a:lnTo>
                  <a:pt x="613308" y="391896"/>
                </a:lnTo>
                <a:lnTo>
                  <a:pt x="589711" y="405980"/>
                </a:lnTo>
                <a:lnTo>
                  <a:pt x="670191" y="535330"/>
                </a:lnTo>
                <a:lnTo>
                  <a:pt x="696556" y="525081"/>
                </a:lnTo>
                <a:close/>
              </a:path>
              <a:path w="943610" h="871220">
                <a:moveTo>
                  <a:pt x="943546" y="710780"/>
                </a:moveTo>
                <a:lnTo>
                  <a:pt x="937348" y="668235"/>
                </a:lnTo>
                <a:lnTo>
                  <a:pt x="919861" y="630008"/>
                </a:lnTo>
                <a:lnTo>
                  <a:pt x="915619" y="624941"/>
                </a:lnTo>
                <a:lnTo>
                  <a:pt x="915619" y="710145"/>
                </a:lnTo>
                <a:lnTo>
                  <a:pt x="906411" y="757809"/>
                </a:lnTo>
                <a:lnTo>
                  <a:pt x="878332" y="800430"/>
                </a:lnTo>
                <a:lnTo>
                  <a:pt x="869353" y="779195"/>
                </a:lnTo>
                <a:lnTo>
                  <a:pt x="855433" y="760247"/>
                </a:lnTo>
                <a:lnTo>
                  <a:pt x="854748" y="759650"/>
                </a:lnTo>
                <a:lnTo>
                  <a:pt x="854748" y="820915"/>
                </a:lnTo>
                <a:lnTo>
                  <a:pt x="813879" y="838936"/>
                </a:lnTo>
                <a:lnTo>
                  <a:pt x="770267" y="844931"/>
                </a:lnTo>
                <a:lnTo>
                  <a:pt x="726935" y="838936"/>
                </a:lnTo>
                <a:lnTo>
                  <a:pt x="686841" y="820915"/>
                </a:lnTo>
                <a:lnTo>
                  <a:pt x="693559" y="800430"/>
                </a:lnTo>
                <a:lnTo>
                  <a:pt x="696468" y="791540"/>
                </a:lnTo>
                <a:lnTo>
                  <a:pt x="717029" y="768413"/>
                </a:lnTo>
                <a:lnTo>
                  <a:pt x="745388" y="753922"/>
                </a:lnTo>
                <a:lnTo>
                  <a:pt x="778421" y="750481"/>
                </a:lnTo>
                <a:lnTo>
                  <a:pt x="806742" y="757885"/>
                </a:lnTo>
                <a:lnTo>
                  <a:pt x="830110" y="773214"/>
                </a:lnTo>
                <a:lnTo>
                  <a:pt x="846721" y="794791"/>
                </a:lnTo>
                <a:lnTo>
                  <a:pt x="854748" y="820915"/>
                </a:lnTo>
                <a:lnTo>
                  <a:pt x="854748" y="759650"/>
                </a:lnTo>
                <a:lnTo>
                  <a:pt x="844283" y="750481"/>
                </a:lnTo>
                <a:lnTo>
                  <a:pt x="837349" y="744423"/>
                </a:lnTo>
                <a:lnTo>
                  <a:pt x="815886" y="732548"/>
                </a:lnTo>
                <a:lnTo>
                  <a:pt x="821753" y="724865"/>
                </a:lnTo>
                <a:lnTo>
                  <a:pt x="830961" y="712825"/>
                </a:lnTo>
                <a:lnTo>
                  <a:pt x="836536" y="689965"/>
                </a:lnTo>
                <a:lnTo>
                  <a:pt x="832472" y="666635"/>
                </a:lnTo>
                <a:lnTo>
                  <a:pt x="823683" y="653148"/>
                </a:lnTo>
                <a:lnTo>
                  <a:pt x="818667" y="645464"/>
                </a:lnTo>
                <a:lnTo>
                  <a:pt x="808951" y="639152"/>
                </a:lnTo>
                <a:lnTo>
                  <a:pt x="808951" y="689013"/>
                </a:lnTo>
                <a:lnTo>
                  <a:pt x="806005" y="702716"/>
                </a:lnTo>
                <a:lnTo>
                  <a:pt x="797852" y="714146"/>
                </a:lnTo>
                <a:lnTo>
                  <a:pt x="785533" y="721969"/>
                </a:lnTo>
                <a:lnTo>
                  <a:pt x="770102" y="724865"/>
                </a:lnTo>
                <a:lnTo>
                  <a:pt x="755243" y="721969"/>
                </a:lnTo>
                <a:lnTo>
                  <a:pt x="742873" y="714146"/>
                </a:lnTo>
                <a:lnTo>
                  <a:pt x="734390" y="702716"/>
                </a:lnTo>
                <a:lnTo>
                  <a:pt x="731253" y="689013"/>
                </a:lnTo>
                <a:lnTo>
                  <a:pt x="734199" y="675297"/>
                </a:lnTo>
                <a:lnTo>
                  <a:pt x="742353" y="663879"/>
                </a:lnTo>
                <a:lnTo>
                  <a:pt x="754659" y="656056"/>
                </a:lnTo>
                <a:lnTo>
                  <a:pt x="770102" y="653148"/>
                </a:lnTo>
                <a:lnTo>
                  <a:pt x="784948" y="655878"/>
                </a:lnTo>
                <a:lnTo>
                  <a:pt x="797331" y="663397"/>
                </a:lnTo>
                <a:lnTo>
                  <a:pt x="805815" y="674763"/>
                </a:lnTo>
                <a:lnTo>
                  <a:pt x="808951" y="689013"/>
                </a:lnTo>
                <a:lnTo>
                  <a:pt x="808951" y="639152"/>
                </a:lnTo>
                <a:lnTo>
                  <a:pt x="797293" y="631558"/>
                </a:lnTo>
                <a:lnTo>
                  <a:pt x="772528" y="626414"/>
                </a:lnTo>
                <a:lnTo>
                  <a:pt x="747242" y="630161"/>
                </a:lnTo>
                <a:lnTo>
                  <a:pt x="724306" y="642899"/>
                </a:lnTo>
                <a:lnTo>
                  <a:pt x="708660" y="662635"/>
                </a:lnTo>
                <a:lnTo>
                  <a:pt x="703148" y="685482"/>
                </a:lnTo>
                <a:lnTo>
                  <a:pt x="707529" y="708825"/>
                </a:lnTo>
                <a:lnTo>
                  <a:pt x="721537" y="729996"/>
                </a:lnTo>
                <a:lnTo>
                  <a:pt x="724306" y="732548"/>
                </a:lnTo>
                <a:lnTo>
                  <a:pt x="702843" y="744245"/>
                </a:lnTo>
                <a:lnTo>
                  <a:pt x="684758" y="759764"/>
                </a:lnTo>
                <a:lnTo>
                  <a:pt x="670839" y="778662"/>
                </a:lnTo>
                <a:lnTo>
                  <a:pt x="661873" y="800430"/>
                </a:lnTo>
                <a:lnTo>
                  <a:pt x="636371" y="764362"/>
                </a:lnTo>
                <a:lnTo>
                  <a:pt x="624725" y="724306"/>
                </a:lnTo>
                <a:lnTo>
                  <a:pt x="626808" y="683323"/>
                </a:lnTo>
                <a:lnTo>
                  <a:pt x="642467" y="644499"/>
                </a:lnTo>
                <a:lnTo>
                  <a:pt x="671588" y="610882"/>
                </a:lnTo>
                <a:lnTo>
                  <a:pt x="710653" y="587349"/>
                </a:lnTo>
                <a:lnTo>
                  <a:pt x="754062" y="576605"/>
                </a:lnTo>
                <a:lnTo>
                  <a:pt x="798461" y="578523"/>
                </a:lnTo>
                <a:lnTo>
                  <a:pt x="840536" y="592975"/>
                </a:lnTo>
                <a:lnTo>
                  <a:pt x="876947" y="619848"/>
                </a:lnTo>
                <a:lnTo>
                  <a:pt x="905840" y="662470"/>
                </a:lnTo>
                <a:lnTo>
                  <a:pt x="915619" y="710145"/>
                </a:lnTo>
                <a:lnTo>
                  <a:pt x="915619" y="624941"/>
                </a:lnTo>
                <a:lnTo>
                  <a:pt x="863295" y="576605"/>
                </a:lnTo>
                <a:lnTo>
                  <a:pt x="816190" y="556412"/>
                </a:lnTo>
                <a:lnTo>
                  <a:pt x="770102" y="550697"/>
                </a:lnTo>
                <a:lnTo>
                  <a:pt x="724014" y="556412"/>
                </a:lnTo>
                <a:lnTo>
                  <a:pt x="682574" y="572566"/>
                </a:lnTo>
                <a:lnTo>
                  <a:pt x="647471" y="597598"/>
                </a:lnTo>
                <a:lnTo>
                  <a:pt x="620344" y="630008"/>
                </a:lnTo>
                <a:lnTo>
                  <a:pt x="602856" y="668235"/>
                </a:lnTo>
                <a:lnTo>
                  <a:pt x="596658" y="710780"/>
                </a:lnTo>
                <a:lnTo>
                  <a:pt x="602856" y="753325"/>
                </a:lnTo>
                <a:lnTo>
                  <a:pt x="620344" y="791565"/>
                </a:lnTo>
                <a:lnTo>
                  <a:pt x="647471" y="823963"/>
                </a:lnTo>
                <a:lnTo>
                  <a:pt x="682574" y="848995"/>
                </a:lnTo>
                <a:lnTo>
                  <a:pt x="724014" y="865149"/>
                </a:lnTo>
                <a:lnTo>
                  <a:pt x="770102" y="870864"/>
                </a:lnTo>
                <a:lnTo>
                  <a:pt x="816190" y="865149"/>
                </a:lnTo>
                <a:lnTo>
                  <a:pt x="857618" y="848995"/>
                </a:lnTo>
                <a:lnTo>
                  <a:pt x="892733" y="823963"/>
                </a:lnTo>
                <a:lnTo>
                  <a:pt x="919861" y="791540"/>
                </a:lnTo>
                <a:lnTo>
                  <a:pt x="937348" y="753325"/>
                </a:lnTo>
                <a:lnTo>
                  <a:pt x="943546" y="71078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323528" y="3939902"/>
            <a:ext cx="27363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1F5F"/>
                </a:solidFill>
                <a:latin typeface="Carlito"/>
                <a:cs typeface="Carlito"/>
              </a:rPr>
              <a:t>Изменен срок хранения  </a:t>
            </a:r>
            <a:r>
              <a:rPr lang="ru-RU" sz="1400" b="1" spc="-4" dirty="0" smtClean="0">
                <a:solidFill>
                  <a:srgbClr val="001F5F"/>
                </a:solidFill>
                <a:latin typeface="Carlito"/>
                <a:cs typeface="Carlito"/>
              </a:rPr>
              <a:t>информированных </a:t>
            </a:r>
            <a:r>
              <a:rPr lang="ru-RU" sz="1400" b="1" spc="-8" dirty="0" smtClean="0">
                <a:solidFill>
                  <a:srgbClr val="001F5F"/>
                </a:solidFill>
                <a:latin typeface="Carlito"/>
                <a:cs typeface="Carlito"/>
              </a:rPr>
              <a:t>согласий  </a:t>
            </a:r>
            <a:r>
              <a:rPr lang="ru-RU" sz="1400" dirty="0" smtClean="0">
                <a:solidFill>
                  <a:srgbClr val="001F5F"/>
                </a:solidFill>
                <a:latin typeface="Carlito"/>
                <a:cs typeface="Carlito"/>
              </a:rPr>
              <a:t>на </a:t>
            </a:r>
            <a:r>
              <a:rPr lang="ru-RU" sz="1400" spc="-8" dirty="0" smtClean="0">
                <a:solidFill>
                  <a:srgbClr val="001F5F"/>
                </a:solidFill>
                <a:latin typeface="Carlito"/>
                <a:cs typeface="Carlito"/>
              </a:rPr>
              <a:t>прохождение</a:t>
            </a:r>
            <a:r>
              <a:rPr lang="ru-RU" sz="1400" spc="-15" dirty="0" smtClean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lang="ru-RU" sz="1400" spc="-4" dirty="0" smtClean="0">
                <a:solidFill>
                  <a:srgbClr val="001F5F"/>
                </a:solidFill>
                <a:latin typeface="Carlito"/>
                <a:cs typeface="Carlito"/>
              </a:rPr>
              <a:t>тестирования</a:t>
            </a:r>
            <a:endParaRPr lang="ru-RU" sz="1400" dirty="0" smtClean="0">
              <a:latin typeface="Carlito"/>
              <a:cs typeface="Carlito"/>
            </a:endParaRPr>
          </a:p>
          <a:p>
            <a:endParaRPr lang="ru-RU" dirty="0"/>
          </a:p>
        </p:txBody>
      </p:sp>
      <p:grpSp>
        <p:nvGrpSpPr>
          <p:cNvPr id="29" name="object 9"/>
          <p:cNvGrpSpPr/>
          <p:nvPr/>
        </p:nvGrpSpPr>
        <p:grpSpPr>
          <a:xfrm>
            <a:off x="3419872" y="4083918"/>
            <a:ext cx="591979" cy="396240"/>
            <a:chOff x="4573778" y="2985770"/>
            <a:chExt cx="789305" cy="528320"/>
          </a:xfrm>
        </p:grpSpPr>
        <p:sp>
          <p:nvSpPr>
            <p:cNvPr id="30" name="object 10"/>
            <p:cNvSpPr/>
            <p:nvPr/>
          </p:nvSpPr>
          <p:spPr>
            <a:xfrm>
              <a:off x="4586478" y="2998470"/>
              <a:ext cx="763905" cy="502920"/>
            </a:xfrm>
            <a:custGeom>
              <a:avLst/>
              <a:gdLst/>
              <a:ahLst/>
              <a:cxnLst/>
              <a:rect l="l" t="t" r="r" b="b"/>
              <a:pathLst>
                <a:path w="763904" h="502920">
                  <a:moveTo>
                    <a:pt x="512063" y="0"/>
                  </a:moveTo>
                  <a:lnTo>
                    <a:pt x="512063" y="125729"/>
                  </a:lnTo>
                  <a:lnTo>
                    <a:pt x="0" y="125729"/>
                  </a:lnTo>
                  <a:lnTo>
                    <a:pt x="0" y="377189"/>
                  </a:lnTo>
                  <a:lnTo>
                    <a:pt x="512063" y="377189"/>
                  </a:lnTo>
                  <a:lnTo>
                    <a:pt x="512063" y="502919"/>
                  </a:lnTo>
                  <a:lnTo>
                    <a:pt x="763524" y="251459"/>
                  </a:lnTo>
                  <a:lnTo>
                    <a:pt x="51206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1"/>
            <p:cNvSpPr/>
            <p:nvPr/>
          </p:nvSpPr>
          <p:spPr>
            <a:xfrm>
              <a:off x="4586478" y="2998470"/>
              <a:ext cx="763905" cy="502920"/>
            </a:xfrm>
            <a:custGeom>
              <a:avLst/>
              <a:gdLst/>
              <a:ahLst/>
              <a:cxnLst/>
              <a:rect l="l" t="t" r="r" b="b"/>
              <a:pathLst>
                <a:path w="763904" h="502920">
                  <a:moveTo>
                    <a:pt x="512063" y="502919"/>
                  </a:moveTo>
                  <a:lnTo>
                    <a:pt x="512063" y="377189"/>
                  </a:lnTo>
                  <a:lnTo>
                    <a:pt x="0" y="377189"/>
                  </a:lnTo>
                  <a:lnTo>
                    <a:pt x="0" y="125729"/>
                  </a:lnTo>
                  <a:lnTo>
                    <a:pt x="512063" y="125729"/>
                  </a:lnTo>
                  <a:lnTo>
                    <a:pt x="512063" y="0"/>
                  </a:lnTo>
                  <a:lnTo>
                    <a:pt x="763524" y="251459"/>
                  </a:lnTo>
                  <a:lnTo>
                    <a:pt x="512063" y="502919"/>
                  </a:lnTo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4139952" y="3939902"/>
            <a:ext cx="40635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ru-RU" sz="1400" b="1" spc="-4" dirty="0" smtClean="0">
                <a:solidFill>
                  <a:srgbClr val="001F5F"/>
                </a:solidFill>
                <a:latin typeface="Carlito"/>
                <a:cs typeface="Carlito"/>
              </a:rPr>
              <a:t>До момента отчисления</a:t>
            </a:r>
            <a:r>
              <a:rPr lang="ru-RU" sz="1400" b="1" spc="-34" dirty="0" smtClean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lang="ru-RU" sz="1400" b="1" spc="-4" dirty="0" smtClean="0">
                <a:solidFill>
                  <a:srgbClr val="001F5F"/>
                </a:solidFill>
                <a:latin typeface="Carlito"/>
                <a:cs typeface="Carlito"/>
              </a:rPr>
              <a:t>обучающегося</a:t>
            </a:r>
            <a:endParaRPr lang="ru-RU" sz="1400" dirty="0" smtClean="0">
              <a:latin typeface="Carlito"/>
              <a:cs typeface="Carlito"/>
            </a:endParaRPr>
          </a:p>
          <a:p>
            <a:pPr marL="9525"/>
            <a:r>
              <a:rPr lang="ru-RU" sz="1400" dirty="0" smtClean="0">
                <a:solidFill>
                  <a:srgbClr val="001F5F"/>
                </a:solidFill>
                <a:latin typeface="Carlito"/>
                <a:cs typeface="Carlito"/>
              </a:rPr>
              <a:t>из </a:t>
            </a:r>
            <a:r>
              <a:rPr lang="ru-RU" sz="1400" spc="-8" dirty="0" smtClean="0">
                <a:solidFill>
                  <a:srgbClr val="001F5F"/>
                </a:solidFill>
                <a:latin typeface="Carlito"/>
                <a:cs typeface="Carlito"/>
              </a:rPr>
              <a:t>образовательной </a:t>
            </a:r>
            <a:r>
              <a:rPr lang="ru-RU" sz="1400" spc="-4" dirty="0" smtClean="0">
                <a:solidFill>
                  <a:srgbClr val="001F5F"/>
                </a:solidFill>
                <a:latin typeface="Carlito"/>
                <a:cs typeface="Carlito"/>
              </a:rPr>
              <a:t>организации,</a:t>
            </a:r>
            <a:r>
              <a:rPr lang="ru-RU" sz="1400" spc="23" dirty="0" smtClean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lang="ru-RU" sz="1400" spc="-8" dirty="0" smtClean="0">
                <a:solidFill>
                  <a:srgbClr val="001F5F"/>
                </a:solidFill>
                <a:latin typeface="Carlito"/>
                <a:cs typeface="Carlito"/>
              </a:rPr>
              <a:t>проводящей</a:t>
            </a:r>
            <a:endParaRPr lang="ru-RU" sz="1400" dirty="0" smtClean="0">
              <a:latin typeface="Carlito"/>
              <a:cs typeface="Carlito"/>
            </a:endParaRPr>
          </a:p>
          <a:p>
            <a:pPr marL="9525"/>
            <a:r>
              <a:rPr lang="ru-RU" sz="1400" spc="-4" dirty="0" smtClean="0">
                <a:solidFill>
                  <a:srgbClr val="001F5F"/>
                </a:solidFill>
                <a:latin typeface="Carlito"/>
                <a:cs typeface="Carlito"/>
              </a:rPr>
              <a:t>тестирование</a:t>
            </a:r>
            <a:endParaRPr lang="ru-RU" sz="1400" dirty="0" smtClean="0">
              <a:latin typeface="Carlito"/>
              <a:cs typeface="Carlito"/>
            </a:endParaRPr>
          </a:p>
          <a:p>
            <a:endParaRPr lang="ru-RU" dirty="0"/>
          </a:p>
        </p:txBody>
      </p:sp>
      <p:graphicFrame>
        <p:nvGraphicFramePr>
          <p:cNvPr id="33" name="object 6"/>
          <p:cNvGraphicFramePr>
            <a:graphicFrameLocks noGrp="1"/>
          </p:cNvGraphicFramePr>
          <p:nvPr/>
        </p:nvGraphicFramePr>
        <p:xfrm>
          <a:off x="395536" y="339502"/>
          <a:ext cx="6912769" cy="8500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6841"/>
                <a:gridCol w="35496"/>
                <a:gridCol w="6660432"/>
              </a:tblGrid>
              <a:tr h="148590">
                <a:tc gridSpan="2"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  <a:lnR w="76200">
                      <a:solidFill>
                        <a:srgbClr val="00AFEF"/>
                      </a:solidFill>
                      <a:prstDash val="solid"/>
                    </a:lnR>
                    <a:lnT w="76200">
                      <a:solidFill>
                        <a:srgbClr val="00AFEF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2395"/>
                        </a:lnSpc>
                      </a:pPr>
                      <a:endParaRPr sz="1500" dirty="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R w="76200">
                      <a:solidFill>
                        <a:srgbClr val="00AFE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9375" algn="ctr">
                        <a:lnSpc>
                          <a:spcPts val="2395"/>
                        </a:lnSpc>
                      </a:pPr>
                      <a:r>
                        <a:rPr lang="ru-RU" sz="1500" b="1" spc="-5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Порядок</a:t>
                      </a:r>
                      <a:r>
                        <a:rPr sz="1500" b="1" spc="-5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500" b="1" spc="-5" dirty="0" err="1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проведения</a:t>
                      </a:r>
                      <a:r>
                        <a:rPr sz="1500" b="1" spc="-5" dirty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endParaRPr lang="ru-RU" sz="1500" b="1" spc="-5" dirty="0" smtClean="0">
                        <a:solidFill>
                          <a:srgbClr val="001F5F"/>
                        </a:solidFill>
                        <a:latin typeface="Carlito"/>
                        <a:cs typeface="Carlito"/>
                      </a:endParaRPr>
                    </a:p>
                    <a:p>
                      <a:pPr marL="79375" algn="ctr">
                        <a:lnSpc>
                          <a:spcPts val="2395"/>
                        </a:lnSpc>
                      </a:pPr>
                      <a:r>
                        <a:rPr lang="ru-RU" sz="1500" b="1" spc="-10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с</a:t>
                      </a:r>
                      <a:r>
                        <a:rPr sz="1500" b="1" spc="-10" dirty="0" err="1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оциально</a:t>
                      </a:r>
                      <a:r>
                        <a:rPr lang="ru-RU" sz="1500" b="1" spc="-10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500" b="1" spc="-10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-</a:t>
                      </a:r>
                      <a:r>
                        <a:rPr lang="ru-RU" sz="1500" b="1" spc="-10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500" b="1" spc="-10" dirty="0" err="1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психологического</a:t>
                      </a:r>
                      <a:r>
                        <a:rPr sz="1500" b="1" spc="-10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500" b="1" spc="-5" dirty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тестирования</a:t>
                      </a:r>
                      <a:r>
                        <a:rPr sz="1500" b="1" spc="-80" dirty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500" b="1" spc="-5" dirty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обучающихся</a:t>
                      </a:r>
                      <a:endParaRPr sz="1500" dirty="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</a:tcPr>
                </a:tc>
              </a:tr>
              <a:tr h="88011">
                <a:tc gridSpan="2"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  <a:lnR w="76200">
                      <a:solidFill>
                        <a:srgbClr val="00AFEF"/>
                      </a:solidFill>
                      <a:prstDash val="solid"/>
                    </a:lnR>
                    <a:lnB w="76200">
                      <a:solidFill>
                        <a:srgbClr val="00AFE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</a:tcPr>
                </a:tc>
              </a:tr>
            </a:tbl>
          </a:graphicData>
        </a:graphic>
      </p:graphicFrame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82587" y="3550348"/>
            <a:ext cx="1267301" cy="1260634"/>
            <a:chOff x="1176782" y="4733797"/>
            <a:chExt cx="1689735" cy="1680845"/>
          </a:xfrm>
        </p:grpSpPr>
        <p:sp>
          <p:nvSpPr>
            <p:cNvPr id="3" name="object 3"/>
            <p:cNvSpPr/>
            <p:nvPr/>
          </p:nvSpPr>
          <p:spPr>
            <a:xfrm>
              <a:off x="1189482" y="4746497"/>
              <a:ext cx="1664335" cy="1655445"/>
            </a:xfrm>
            <a:custGeom>
              <a:avLst/>
              <a:gdLst/>
              <a:ahLst/>
              <a:cxnLst/>
              <a:rect l="l" t="t" r="r" b="b"/>
              <a:pathLst>
                <a:path w="1664335" h="1655445">
                  <a:moveTo>
                    <a:pt x="1664208" y="0"/>
                  </a:moveTo>
                  <a:lnTo>
                    <a:pt x="832104" y="610488"/>
                  </a:lnTo>
                  <a:lnTo>
                    <a:pt x="0" y="0"/>
                  </a:lnTo>
                  <a:lnTo>
                    <a:pt x="0" y="1044574"/>
                  </a:lnTo>
                  <a:lnTo>
                    <a:pt x="832104" y="1655064"/>
                  </a:lnTo>
                  <a:lnTo>
                    <a:pt x="1664208" y="1044574"/>
                  </a:lnTo>
                  <a:lnTo>
                    <a:pt x="1664208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89482" y="4746497"/>
              <a:ext cx="1664335" cy="1655445"/>
            </a:xfrm>
            <a:custGeom>
              <a:avLst/>
              <a:gdLst/>
              <a:ahLst/>
              <a:cxnLst/>
              <a:rect l="l" t="t" r="r" b="b"/>
              <a:pathLst>
                <a:path w="1664335" h="1655445">
                  <a:moveTo>
                    <a:pt x="1664208" y="0"/>
                  </a:moveTo>
                  <a:lnTo>
                    <a:pt x="1664208" y="1044574"/>
                  </a:lnTo>
                  <a:lnTo>
                    <a:pt x="832104" y="1655064"/>
                  </a:lnTo>
                  <a:lnTo>
                    <a:pt x="0" y="1044574"/>
                  </a:lnTo>
                  <a:lnTo>
                    <a:pt x="0" y="0"/>
                  </a:lnTo>
                  <a:lnTo>
                    <a:pt x="832104" y="610488"/>
                  </a:lnTo>
                  <a:lnTo>
                    <a:pt x="1664208" y="0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882587" y="1003744"/>
            <a:ext cx="1267301" cy="2520315"/>
            <a:chOff x="1176782" y="1338325"/>
            <a:chExt cx="1689735" cy="3360420"/>
          </a:xfrm>
        </p:grpSpPr>
        <p:sp>
          <p:nvSpPr>
            <p:cNvPr id="6" name="object 6"/>
            <p:cNvSpPr/>
            <p:nvPr/>
          </p:nvSpPr>
          <p:spPr>
            <a:xfrm>
              <a:off x="1189482" y="3028949"/>
              <a:ext cx="1664335" cy="1656714"/>
            </a:xfrm>
            <a:custGeom>
              <a:avLst/>
              <a:gdLst/>
              <a:ahLst/>
              <a:cxnLst/>
              <a:rect l="l" t="t" r="r" b="b"/>
              <a:pathLst>
                <a:path w="1664335" h="1656714">
                  <a:moveTo>
                    <a:pt x="1664208" y="0"/>
                  </a:moveTo>
                  <a:lnTo>
                    <a:pt x="832104" y="610997"/>
                  </a:lnTo>
                  <a:lnTo>
                    <a:pt x="0" y="0"/>
                  </a:lnTo>
                  <a:lnTo>
                    <a:pt x="0" y="1045591"/>
                  </a:lnTo>
                  <a:lnTo>
                    <a:pt x="832104" y="1656588"/>
                  </a:lnTo>
                  <a:lnTo>
                    <a:pt x="1664208" y="1045591"/>
                  </a:lnTo>
                  <a:lnTo>
                    <a:pt x="1664208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89482" y="3028949"/>
              <a:ext cx="1664335" cy="1656714"/>
            </a:xfrm>
            <a:custGeom>
              <a:avLst/>
              <a:gdLst/>
              <a:ahLst/>
              <a:cxnLst/>
              <a:rect l="l" t="t" r="r" b="b"/>
              <a:pathLst>
                <a:path w="1664335" h="1656714">
                  <a:moveTo>
                    <a:pt x="1664208" y="0"/>
                  </a:moveTo>
                  <a:lnTo>
                    <a:pt x="1664208" y="1045591"/>
                  </a:lnTo>
                  <a:lnTo>
                    <a:pt x="832104" y="1656588"/>
                  </a:lnTo>
                  <a:lnTo>
                    <a:pt x="0" y="1045591"/>
                  </a:lnTo>
                  <a:lnTo>
                    <a:pt x="0" y="0"/>
                  </a:lnTo>
                  <a:lnTo>
                    <a:pt x="832104" y="610997"/>
                  </a:lnTo>
                  <a:lnTo>
                    <a:pt x="1664208" y="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89482" y="1351025"/>
              <a:ext cx="1664335" cy="1656714"/>
            </a:xfrm>
            <a:custGeom>
              <a:avLst/>
              <a:gdLst/>
              <a:ahLst/>
              <a:cxnLst/>
              <a:rect l="l" t="t" r="r" b="b"/>
              <a:pathLst>
                <a:path w="1664335" h="1656714">
                  <a:moveTo>
                    <a:pt x="1664208" y="0"/>
                  </a:moveTo>
                  <a:lnTo>
                    <a:pt x="832104" y="610997"/>
                  </a:lnTo>
                  <a:lnTo>
                    <a:pt x="0" y="0"/>
                  </a:lnTo>
                  <a:lnTo>
                    <a:pt x="0" y="1045590"/>
                  </a:lnTo>
                  <a:lnTo>
                    <a:pt x="832104" y="1656588"/>
                  </a:lnTo>
                  <a:lnTo>
                    <a:pt x="1664208" y="1045590"/>
                  </a:lnTo>
                  <a:lnTo>
                    <a:pt x="1664208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89482" y="1351025"/>
              <a:ext cx="1664335" cy="1656714"/>
            </a:xfrm>
            <a:custGeom>
              <a:avLst/>
              <a:gdLst/>
              <a:ahLst/>
              <a:cxnLst/>
              <a:rect l="l" t="t" r="r" b="b"/>
              <a:pathLst>
                <a:path w="1664335" h="1656714">
                  <a:moveTo>
                    <a:pt x="1664208" y="0"/>
                  </a:moveTo>
                  <a:lnTo>
                    <a:pt x="1664208" y="1045590"/>
                  </a:lnTo>
                  <a:lnTo>
                    <a:pt x="832104" y="1656588"/>
                  </a:lnTo>
                  <a:lnTo>
                    <a:pt x="0" y="1045590"/>
                  </a:lnTo>
                  <a:lnTo>
                    <a:pt x="0" y="0"/>
                  </a:lnTo>
                  <a:lnTo>
                    <a:pt x="832104" y="610997"/>
                  </a:lnTo>
                  <a:lnTo>
                    <a:pt x="1664208" y="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115616" y="267494"/>
            <a:ext cx="5544616" cy="25535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600" b="1" spc="-26" dirty="0">
                <a:solidFill>
                  <a:srgbClr val="17375E"/>
                </a:solidFill>
                <a:latin typeface="Carlito"/>
                <a:cs typeface="Carlito"/>
              </a:rPr>
              <a:t>Годовой </a:t>
            </a:r>
            <a:r>
              <a:rPr sz="1600" b="1" spc="-4" dirty="0">
                <a:solidFill>
                  <a:srgbClr val="17375E"/>
                </a:solidFill>
                <a:latin typeface="Carlito"/>
                <a:cs typeface="Carlito"/>
              </a:rPr>
              <a:t>цикл мероприятий в </a:t>
            </a:r>
            <a:r>
              <a:rPr sz="1600" b="1" spc="-8" dirty="0">
                <a:solidFill>
                  <a:srgbClr val="17375E"/>
                </a:solidFill>
                <a:latin typeface="Carlito"/>
                <a:cs typeface="Carlito"/>
              </a:rPr>
              <a:t>рамках </a:t>
            </a:r>
            <a:r>
              <a:rPr sz="1600" b="1" spc="-4" dirty="0">
                <a:solidFill>
                  <a:srgbClr val="17375E"/>
                </a:solidFill>
                <a:latin typeface="Carlito"/>
                <a:cs typeface="Carlito"/>
              </a:rPr>
              <a:t>учебного</a:t>
            </a:r>
            <a:r>
              <a:rPr sz="1600" b="1" spc="38" dirty="0">
                <a:solidFill>
                  <a:srgbClr val="17375E"/>
                </a:solidFill>
                <a:latin typeface="Carlito"/>
                <a:cs typeface="Carlito"/>
              </a:rPr>
              <a:t> </a:t>
            </a:r>
            <a:r>
              <a:rPr sz="1600" b="1" spc="-15" dirty="0">
                <a:solidFill>
                  <a:srgbClr val="17375E"/>
                </a:solidFill>
                <a:latin typeface="Carlito"/>
                <a:cs typeface="Carlito"/>
              </a:rPr>
              <a:t>года</a:t>
            </a:r>
            <a:endParaRPr sz="1600" dirty="0">
              <a:latin typeface="Carlito"/>
              <a:cs typeface="Carlito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71600" y="1419622"/>
            <a:ext cx="1502120" cy="44050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7623">
              <a:spcBef>
                <a:spcPts val="75"/>
              </a:spcBef>
            </a:pPr>
            <a:r>
              <a:rPr sz="1400" b="1" dirty="0">
                <a:solidFill>
                  <a:srgbClr val="FFFFFF"/>
                </a:solidFill>
                <a:latin typeface="Carlito"/>
                <a:cs typeface="Carlito"/>
              </a:rPr>
              <a:t>с 1</a:t>
            </a:r>
            <a:r>
              <a:rPr sz="1400" b="1" spc="-49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400" b="1" spc="-4" dirty="0">
                <a:solidFill>
                  <a:srgbClr val="FFFFFF"/>
                </a:solidFill>
                <a:latin typeface="Carlito"/>
                <a:cs typeface="Carlito"/>
              </a:rPr>
              <a:t>сентября</a:t>
            </a:r>
            <a:endParaRPr sz="1400" dirty="0">
              <a:latin typeface="Carlito"/>
              <a:cs typeface="Carlito"/>
            </a:endParaRPr>
          </a:p>
          <a:p>
            <a:pPr marL="9525">
              <a:spcBef>
                <a:spcPts val="4"/>
              </a:spcBef>
            </a:pPr>
            <a:r>
              <a:rPr sz="1400" b="1" spc="-4" dirty="0">
                <a:solidFill>
                  <a:srgbClr val="FFFFFF"/>
                </a:solidFill>
                <a:latin typeface="Carlito"/>
                <a:cs typeface="Carlito"/>
              </a:rPr>
              <a:t>по </a:t>
            </a:r>
            <a:r>
              <a:rPr sz="1400" b="1" dirty="0">
                <a:solidFill>
                  <a:srgbClr val="FFFFFF"/>
                </a:solidFill>
                <a:latin typeface="Carlito"/>
                <a:cs typeface="Carlito"/>
              </a:rPr>
              <a:t>1</a:t>
            </a:r>
            <a:r>
              <a:rPr sz="1400" b="1" spc="-49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400" b="1" spc="-4" dirty="0">
                <a:solidFill>
                  <a:srgbClr val="FFFFFF"/>
                </a:solidFill>
                <a:latin typeface="Carlito"/>
                <a:cs typeface="Carlito"/>
              </a:rPr>
              <a:t>октября</a:t>
            </a:r>
            <a:endParaRPr sz="1400" dirty="0">
              <a:latin typeface="Carlito"/>
              <a:cs typeface="Carlito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520887" y="1013269"/>
            <a:ext cx="5454491" cy="956786"/>
          </a:xfrm>
          <a:custGeom>
            <a:avLst/>
            <a:gdLst/>
            <a:ahLst/>
            <a:cxnLst/>
            <a:rect l="l" t="t" r="r" b="b"/>
            <a:pathLst>
              <a:path w="7272655" h="1275714">
                <a:moveTo>
                  <a:pt x="0" y="0"/>
                </a:moveTo>
                <a:lnTo>
                  <a:pt x="7059929" y="0"/>
                </a:lnTo>
                <a:lnTo>
                  <a:pt x="7108695" y="5611"/>
                </a:lnTo>
                <a:lnTo>
                  <a:pt x="7153451" y="21598"/>
                </a:lnTo>
                <a:lnTo>
                  <a:pt x="7192924" y="46686"/>
                </a:lnTo>
                <a:lnTo>
                  <a:pt x="7225841" y="79603"/>
                </a:lnTo>
                <a:lnTo>
                  <a:pt x="7250929" y="119076"/>
                </a:lnTo>
                <a:lnTo>
                  <a:pt x="7266916" y="163832"/>
                </a:lnTo>
                <a:lnTo>
                  <a:pt x="7272527" y="212598"/>
                </a:lnTo>
                <a:lnTo>
                  <a:pt x="7272527" y="1275588"/>
                </a:lnTo>
                <a:lnTo>
                  <a:pt x="0" y="1275588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634424" y="1059371"/>
            <a:ext cx="5105928" cy="87139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400" spc="-8" dirty="0">
                <a:solidFill>
                  <a:srgbClr val="001F5F"/>
                </a:solidFill>
                <a:latin typeface="Carlito"/>
                <a:cs typeface="Carlito"/>
              </a:rPr>
              <a:t>Проводят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информационно-разъяснительную работу </a:t>
            </a:r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с</a:t>
            </a:r>
            <a:r>
              <a:rPr sz="1400" spc="23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11" dirty="0" err="1" smtClean="0">
                <a:solidFill>
                  <a:srgbClr val="001F5F"/>
                </a:solidFill>
                <a:latin typeface="Carlito"/>
                <a:cs typeface="Carlito"/>
              </a:rPr>
              <a:t>родителями</a:t>
            </a:r>
            <a:r>
              <a:rPr lang="ru-RU" sz="1400" dirty="0" smtClean="0">
                <a:latin typeface="Carlito"/>
                <a:cs typeface="Carlito"/>
              </a:rPr>
              <a:t> </a:t>
            </a:r>
            <a:r>
              <a:rPr sz="1400" dirty="0" smtClean="0">
                <a:solidFill>
                  <a:srgbClr val="001F5F"/>
                </a:solidFill>
                <a:latin typeface="Carlito"/>
                <a:cs typeface="Carlito"/>
              </a:rPr>
              <a:t>и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мотивационную работу </a:t>
            </a:r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с</a:t>
            </a:r>
            <a:r>
              <a:rPr sz="1400" spc="8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обучающимися</a:t>
            </a:r>
            <a:endParaRPr sz="1400" dirty="0">
              <a:latin typeface="Carlito"/>
              <a:cs typeface="Carlito"/>
            </a:endParaRPr>
          </a:p>
          <a:p>
            <a:pPr marL="9525" marR="193358"/>
            <a:r>
              <a:rPr sz="1400" spc="-8" dirty="0">
                <a:solidFill>
                  <a:srgbClr val="001F5F"/>
                </a:solidFill>
                <a:latin typeface="Carlito"/>
                <a:cs typeface="Carlito"/>
              </a:rPr>
              <a:t>Цель: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повышение активности участия </a:t>
            </a:r>
            <a:r>
              <a:rPr sz="1400" spc="-8" dirty="0">
                <a:solidFill>
                  <a:srgbClr val="001F5F"/>
                </a:solidFill>
                <a:latin typeface="Carlito"/>
                <a:cs typeface="Carlito"/>
              </a:rPr>
              <a:t>обучающихся </a:t>
            </a:r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и </a:t>
            </a:r>
            <a:r>
              <a:rPr sz="1400" spc="-8" dirty="0">
                <a:solidFill>
                  <a:srgbClr val="001F5F"/>
                </a:solidFill>
                <a:latin typeface="Carlito"/>
                <a:cs typeface="Carlito"/>
              </a:rPr>
              <a:t>снижение  количества отказов от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СПТ </a:t>
            </a:r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и</a:t>
            </a:r>
            <a:r>
              <a:rPr sz="1400" spc="49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ПМО</a:t>
            </a:r>
            <a:endParaRPr sz="1400" dirty="0">
              <a:latin typeface="Carlito"/>
              <a:cs typeface="Carlito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99592" y="2715766"/>
            <a:ext cx="1323054" cy="44050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400" b="1" dirty="0">
                <a:solidFill>
                  <a:srgbClr val="FFFFFF"/>
                </a:solidFill>
                <a:latin typeface="Carlito"/>
                <a:cs typeface="Carlito"/>
              </a:rPr>
              <a:t>с 15</a:t>
            </a:r>
            <a:r>
              <a:rPr sz="1400" b="1" spc="-53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400" b="1" spc="-4" dirty="0">
                <a:solidFill>
                  <a:srgbClr val="FFFFFF"/>
                </a:solidFill>
                <a:latin typeface="Carlito"/>
                <a:cs typeface="Carlito"/>
              </a:rPr>
              <a:t>сентября</a:t>
            </a:r>
            <a:endParaRPr sz="1400" dirty="0">
              <a:latin typeface="Carlito"/>
              <a:cs typeface="Carlito"/>
            </a:endParaRPr>
          </a:p>
          <a:p>
            <a:pPr marL="44768"/>
            <a:r>
              <a:rPr sz="1400" b="1" spc="-4" dirty="0">
                <a:solidFill>
                  <a:srgbClr val="FFFFFF"/>
                </a:solidFill>
                <a:latin typeface="Carlito"/>
                <a:cs typeface="Carlito"/>
              </a:rPr>
              <a:t>по </a:t>
            </a:r>
            <a:r>
              <a:rPr sz="1400" b="1" dirty="0">
                <a:solidFill>
                  <a:srgbClr val="FFFFFF"/>
                </a:solidFill>
                <a:latin typeface="Carlito"/>
                <a:cs typeface="Carlito"/>
              </a:rPr>
              <a:t>1</a:t>
            </a:r>
            <a:r>
              <a:rPr sz="1400" b="1" spc="-34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rlito"/>
                <a:cs typeface="Carlito"/>
              </a:rPr>
              <a:t>ноября</a:t>
            </a:r>
            <a:endParaRPr sz="1400" dirty="0">
              <a:latin typeface="Carlito"/>
              <a:cs typeface="Carlit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555776" y="2283718"/>
            <a:ext cx="6408712" cy="90986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1858804">
              <a:spcBef>
                <a:spcPts val="75"/>
              </a:spcBef>
            </a:pPr>
            <a:r>
              <a:rPr sz="1400" spc="-8" dirty="0" err="1" smtClean="0">
                <a:solidFill>
                  <a:srgbClr val="001F5F"/>
                </a:solidFill>
                <a:latin typeface="Carlito"/>
                <a:cs typeface="Carlito"/>
              </a:rPr>
              <a:t>Организ</a:t>
            </a:r>
            <a:r>
              <a:rPr lang="ru-RU" sz="1400" spc="-8" dirty="0" err="1" smtClean="0">
                <a:solidFill>
                  <a:srgbClr val="001F5F"/>
                </a:solidFill>
                <a:latin typeface="Carlito"/>
                <a:cs typeface="Carlito"/>
              </a:rPr>
              <a:t>ация</a:t>
            </a:r>
            <a:r>
              <a:rPr sz="1400" spc="-8" dirty="0" smtClean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4" dirty="0" err="1" smtClean="0">
                <a:solidFill>
                  <a:srgbClr val="001F5F"/>
                </a:solidFill>
                <a:latin typeface="Carlito"/>
                <a:cs typeface="Carlito"/>
              </a:rPr>
              <a:t>проведени</a:t>
            </a:r>
            <a:r>
              <a:rPr lang="ru-RU" sz="1400" spc="-4" dirty="0" smtClean="0">
                <a:solidFill>
                  <a:srgbClr val="001F5F"/>
                </a:solidFill>
                <a:latin typeface="Carlito"/>
                <a:cs typeface="Carlito"/>
              </a:rPr>
              <a:t>я</a:t>
            </a:r>
            <a:r>
              <a:rPr sz="1400" spc="-4" dirty="0" smtClean="0">
                <a:solidFill>
                  <a:srgbClr val="001F5F"/>
                </a:solidFill>
                <a:latin typeface="Carlito"/>
                <a:cs typeface="Carlito"/>
              </a:rPr>
              <a:t> СПТ</a:t>
            </a:r>
            <a:r>
              <a:rPr lang="ru-RU" sz="1400" spc="-4" dirty="0" smtClean="0">
                <a:solidFill>
                  <a:srgbClr val="001F5F"/>
                </a:solidFill>
                <a:latin typeface="Carlito"/>
                <a:cs typeface="Carlito"/>
              </a:rPr>
              <a:t>:</a:t>
            </a:r>
          </a:p>
          <a:p>
            <a:pPr marL="9525" marR="1858804">
              <a:spcBef>
                <a:spcPts val="75"/>
              </a:spcBef>
            </a:pPr>
            <a:r>
              <a:rPr lang="ru-RU" sz="1400" spc="-4" dirty="0" smtClean="0">
                <a:solidFill>
                  <a:srgbClr val="001F5F"/>
                </a:solidFill>
                <a:latin typeface="Carlito"/>
                <a:cs typeface="Carlito"/>
              </a:rPr>
              <a:t>с 15 сентября – подготовка платформы,</a:t>
            </a:r>
          </a:p>
          <a:p>
            <a:pPr marL="9525" marR="1858804">
              <a:spcBef>
                <a:spcPts val="75"/>
              </a:spcBef>
            </a:pPr>
            <a:r>
              <a:rPr lang="ru-RU" sz="1400" spc="-4" dirty="0" smtClean="0">
                <a:solidFill>
                  <a:srgbClr val="001F5F"/>
                </a:solidFill>
                <a:latin typeface="Carlito"/>
                <a:cs typeface="Carlito"/>
              </a:rPr>
              <a:t>с 21 сентября – работа кураторов,</a:t>
            </a:r>
          </a:p>
          <a:p>
            <a:pPr marL="9525" marR="1858804">
              <a:spcBef>
                <a:spcPts val="75"/>
              </a:spcBef>
            </a:pPr>
            <a:r>
              <a:rPr lang="ru-RU" sz="1400" spc="-4" dirty="0" smtClean="0">
                <a:solidFill>
                  <a:srgbClr val="001F5F"/>
                </a:solidFill>
                <a:latin typeface="Carlito"/>
                <a:cs typeface="Carlito"/>
              </a:rPr>
              <a:t>с 28 сентября по 1 ноября – проведения тестирования</a:t>
            </a:r>
            <a:endParaRPr sz="1400" dirty="0">
              <a:latin typeface="Carlito"/>
              <a:cs typeface="Carlito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533460" y="2248853"/>
            <a:ext cx="5454491" cy="958215"/>
          </a:xfrm>
          <a:custGeom>
            <a:avLst/>
            <a:gdLst/>
            <a:ahLst/>
            <a:cxnLst/>
            <a:rect l="l" t="t" r="r" b="b"/>
            <a:pathLst>
              <a:path w="7272655" h="1277620">
                <a:moveTo>
                  <a:pt x="0" y="0"/>
                </a:moveTo>
                <a:lnTo>
                  <a:pt x="7059676" y="0"/>
                </a:lnTo>
                <a:lnTo>
                  <a:pt x="7108495" y="5619"/>
                </a:lnTo>
                <a:lnTo>
                  <a:pt x="7153303" y="21626"/>
                </a:lnTo>
                <a:lnTo>
                  <a:pt x="7192823" y="46746"/>
                </a:lnTo>
                <a:lnTo>
                  <a:pt x="7225781" y="79704"/>
                </a:lnTo>
                <a:lnTo>
                  <a:pt x="7250901" y="119224"/>
                </a:lnTo>
                <a:lnTo>
                  <a:pt x="7266908" y="164032"/>
                </a:lnTo>
                <a:lnTo>
                  <a:pt x="7272528" y="212851"/>
                </a:lnTo>
                <a:lnTo>
                  <a:pt x="7272528" y="1277111"/>
                </a:lnTo>
                <a:lnTo>
                  <a:pt x="0" y="1277111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076135" y="4055669"/>
            <a:ext cx="899636" cy="44050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400" b="1" spc="-4" dirty="0">
                <a:solidFill>
                  <a:srgbClr val="FFFFFF"/>
                </a:solidFill>
                <a:latin typeface="Carlito"/>
                <a:cs typeface="Carlito"/>
              </a:rPr>
              <a:t>январь-май</a:t>
            </a:r>
            <a:endParaRPr sz="1400" dirty="0">
              <a:latin typeface="Carlito"/>
              <a:cs typeface="Carlito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540318" y="3538156"/>
            <a:ext cx="5454491" cy="956786"/>
          </a:xfrm>
          <a:custGeom>
            <a:avLst/>
            <a:gdLst/>
            <a:ahLst/>
            <a:cxnLst/>
            <a:rect l="l" t="t" r="r" b="b"/>
            <a:pathLst>
              <a:path w="7272655" h="1275714">
                <a:moveTo>
                  <a:pt x="0" y="0"/>
                </a:moveTo>
                <a:lnTo>
                  <a:pt x="7059930" y="0"/>
                </a:lnTo>
                <a:lnTo>
                  <a:pt x="7108695" y="5611"/>
                </a:lnTo>
                <a:lnTo>
                  <a:pt x="7153451" y="21598"/>
                </a:lnTo>
                <a:lnTo>
                  <a:pt x="7192924" y="46686"/>
                </a:lnTo>
                <a:lnTo>
                  <a:pt x="7225841" y="79603"/>
                </a:lnTo>
                <a:lnTo>
                  <a:pt x="7250929" y="119076"/>
                </a:lnTo>
                <a:lnTo>
                  <a:pt x="7266916" y="163832"/>
                </a:lnTo>
                <a:lnTo>
                  <a:pt x="7272528" y="212597"/>
                </a:lnTo>
                <a:lnTo>
                  <a:pt x="7272528" y="1275587"/>
                </a:lnTo>
                <a:lnTo>
                  <a:pt x="0" y="1275587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2634424" y="3593878"/>
            <a:ext cx="5681992" cy="87139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sz="1400" spc="-4" dirty="0" err="1" smtClean="0">
                <a:solidFill>
                  <a:srgbClr val="001F5F"/>
                </a:solidFill>
                <a:latin typeface="Carlito"/>
                <a:cs typeface="Carlito"/>
              </a:rPr>
              <a:t>Оказ</a:t>
            </a:r>
            <a:r>
              <a:rPr lang="ru-RU" sz="1400" spc="-4" dirty="0" err="1" smtClean="0">
                <a:solidFill>
                  <a:srgbClr val="001F5F"/>
                </a:solidFill>
                <a:latin typeface="Carlito"/>
                <a:cs typeface="Carlito"/>
              </a:rPr>
              <a:t>ание</a:t>
            </a:r>
            <a:r>
              <a:rPr sz="1400" spc="-4" dirty="0" smtClean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8" dirty="0" err="1" smtClean="0">
                <a:solidFill>
                  <a:srgbClr val="001F5F"/>
                </a:solidFill>
                <a:latin typeface="Carlito"/>
                <a:cs typeface="Carlito"/>
              </a:rPr>
              <a:t>содействи</a:t>
            </a:r>
            <a:r>
              <a:rPr lang="ru-RU" sz="1400" spc="-8" dirty="0" smtClean="0">
                <a:solidFill>
                  <a:srgbClr val="001F5F"/>
                </a:solidFill>
                <a:latin typeface="Carlito"/>
                <a:cs typeface="Carlito"/>
              </a:rPr>
              <a:t>я</a:t>
            </a:r>
            <a:r>
              <a:rPr sz="1400" spc="-8" dirty="0" smtClean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в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организации профилактических </a:t>
            </a:r>
            <a:r>
              <a:rPr sz="1400" spc="-8" dirty="0">
                <a:solidFill>
                  <a:srgbClr val="001F5F"/>
                </a:solidFill>
                <a:latin typeface="Carlito"/>
                <a:cs typeface="Carlito"/>
              </a:rPr>
              <a:t>медицинских  </a:t>
            </a:r>
            <a:r>
              <a:rPr sz="1400" spc="-8" dirty="0" err="1">
                <a:solidFill>
                  <a:srgbClr val="001F5F"/>
                </a:solidFill>
                <a:latin typeface="Carlito"/>
                <a:cs typeface="Carlito"/>
              </a:rPr>
              <a:t>осмотров</a:t>
            </a:r>
            <a:r>
              <a:rPr sz="1400" spc="1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8" dirty="0" err="1" smtClean="0">
                <a:solidFill>
                  <a:srgbClr val="001F5F"/>
                </a:solidFill>
                <a:latin typeface="Carlito"/>
                <a:cs typeface="Carlito"/>
              </a:rPr>
              <a:t>обучающихся</a:t>
            </a:r>
            <a:r>
              <a:rPr lang="ru-RU" sz="1400" spc="-8" dirty="0" smtClean="0">
                <a:solidFill>
                  <a:srgbClr val="001F5F"/>
                </a:solidFill>
                <a:latin typeface="Carlito"/>
                <a:cs typeface="Carlito"/>
              </a:rPr>
              <a:t>.</a:t>
            </a:r>
            <a:endParaRPr sz="1400" dirty="0">
              <a:latin typeface="Carlito"/>
              <a:cs typeface="Carlito"/>
            </a:endParaRPr>
          </a:p>
          <a:p>
            <a:pPr marL="9525" marR="1240631"/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По </a:t>
            </a:r>
            <a:r>
              <a:rPr sz="1400" spc="-15" dirty="0">
                <a:solidFill>
                  <a:srgbClr val="001F5F"/>
                </a:solidFill>
                <a:latin typeface="Carlito"/>
                <a:cs typeface="Carlito"/>
              </a:rPr>
              <a:t>результатам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СПТ </a:t>
            </a:r>
            <a:r>
              <a:rPr sz="1400" spc="-4" dirty="0" err="1" smtClean="0">
                <a:solidFill>
                  <a:srgbClr val="001F5F"/>
                </a:solidFill>
                <a:latin typeface="Carlito"/>
                <a:cs typeface="Carlito"/>
              </a:rPr>
              <a:t>корректируют</a:t>
            </a:r>
            <a:r>
              <a:rPr lang="ru-RU" sz="1400" spc="-4" dirty="0" err="1" smtClean="0">
                <a:solidFill>
                  <a:srgbClr val="001F5F"/>
                </a:solidFill>
                <a:latin typeface="Carlito"/>
                <a:cs typeface="Carlito"/>
              </a:rPr>
              <a:t>ся</a:t>
            </a:r>
            <a:r>
              <a:rPr sz="1400" spc="-4" dirty="0" smtClean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dirty="0" smtClean="0">
                <a:solidFill>
                  <a:srgbClr val="001F5F"/>
                </a:solidFill>
                <a:latin typeface="Carlito"/>
                <a:cs typeface="Carlito"/>
              </a:rPr>
              <a:t>и</a:t>
            </a:r>
            <a:r>
              <a:rPr lang="ru-RU" sz="1400" dirty="0" smtClean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4" dirty="0" err="1" smtClean="0">
                <a:solidFill>
                  <a:srgbClr val="001F5F"/>
                </a:solidFill>
                <a:latin typeface="Carlito"/>
                <a:cs typeface="Carlito"/>
              </a:rPr>
              <a:t>реализуют</a:t>
            </a:r>
            <a:r>
              <a:rPr lang="ru-RU" sz="1400" spc="-4" dirty="0" err="1" smtClean="0">
                <a:solidFill>
                  <a:srgbClr val="001F5F"/>
                </a:solidFill>
                <a:latin typeface="Carlito"/>
                <a:cs typeface="Carlito"/>
              </a:rPr>
              <a:t>ся</a:t>
            </a:r>
            <a:r>
              <a:rPr sz="1400" spc="-4" dirty="0" smtClean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планы  </a:t>
            </a:r>
            <a:r>
              <a:rPr sz="1400" spc="-4" dirty="0" err="1">
                <a:solidFill>
                  <a:srgbClr val="001F5F"/>
                </a:solidFill>
                <a:latin typeface="Carlito"/>
                <a:cs typeface="Carlito"/>
              </a:rPr>
              <a:t>профилактической</a:t>
            </a:r>
            <a:r>
              <a:rPr sz="1400" spc="11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8" dirty="0" err="1" smtClean="0">
                <a:solidFill>
                  <a:srgbClr val="001F5F"/>
                </a:solidFill>
                <a:latin typeface="Carlito"/>
                <a:cs typeface="Carlito"/>
              </a:rPr>
              <a:t>работы</a:t>
            </a:r>
            <a:r>
              <a:rPr lang="ru-RU" sz="1400" spc="-8" dirty="0" smtClean="0">
                <a:solidFill>
                  <a:srgbClr val="001F5F"/>
                </a:solidFill>
                <a:latin typeface="Carlito"/>
                <a:cs typeface="Carlito"/>
              </a:rPr>
              <a:t> с обучающимися</a:t>
            </a:r>
            <a:endParaRPr sz="1400" dirty="0">
              <a:latin typeface="Carlito"/>
              <a:cs typeface="Carlito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843558"/>
            <a:ext cx="82089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Школы </a:t>
            </a:r>
            <a:r>
              <a:rPr lang="ru-RU" b="1" dirty="0" smtClean="0">
                <a:solidFill>
                  <a:srgbClr val="FF0000"/>
                </a:solidFill>
              </a:rPr>
              <a:t>и </a:t>
            </a:r>
            <a:r>
              <a:rPr lang="ru-RU" b="1" dirty="0" err="1" smtClean="0">
                <a:solidFill>
                  <a:srgbClr val="FF0000"/>
                </a:solidFill>
              </a:rPr>
              <a:t>ссузы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Исчезла </a:t>
            </a:r>
            <a:r>
              <a:rPr lang="ru-RU" dirty="0" smtClean="0"/>
              <a:t>необходимость проверки загруженных данных об учениках из </a:t>
            </a:r>
            <a:r>
              <a:rPr lang="ru-RU" dirty="0" err="1" smtClean="0"/>
              <a:t>edu.tatar.ru</a:t>
            </a:r>
            <a:r>
              <a:rPr lang="ru-RU" dirty="0" smtClean="0"/>
              <a:t>. </a:t>
            </a:r>
            <a:endParaRPr lang="ru-RU" dirty="0" smtClean="0"/>
          </a:p>
          <a:p>
            <a:r>
              <a:rPr lang="ru-RU" dirty="0" smtClean="0"/>
              <a:t>Вместо </a:t>
            </a:r>
            <a:r>
              <a:rPr lang="ru-RU" dirty="0" smtClean="0"/>
              <a:t>этого, данные о количестве учащихся школы или </a:t>
            </a:r>
            <a:r>
              <a:rPr lang="ru-RU" dirty="0" err="1" smtClean="0"/>
              <a:t>ссуза</a:t>
            </a:r>
            <a:r>
              <a:rPr lang="ru-RU" dirty="0" smtClean="0"/>
              <a:t> заполняются без дробления на группы курса или разбивку классов. </a:t>
            </a:r>
            <a:r>
              <a:rPr lang="ru-RU" b="1" dirty="0" smtClean="0">
                <a:solidFill>
                  <a:srgbClr val="002060"/>
                </a:solidFill>
              </a:rPr>
              <a:t>Пример: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При </a:t>
            </a:r>
            <a:r>
              <a:rPr lang="ru-RU" dirty="0" smtClean="0">
                <a:solidFill>
                  <a:srgbClr val="002060"/>
                </a:solidFill>
              </a:rPr>
              <a:t>добавлении 8 класса указываются все ученики 8 классов А, Б, В и Г в организации. Аналогично и с группами </a:t>
            </a:r>
            <a:r>
              <a:rPr lang="ru-RU" dirty="0" err="1" smtClean="0">
                <a:solidFill>
                  <a:srgbClr val="002060"/>
                </a:solidFill>
              </a:rPr>
              <a:t>ссузов</a:t>
            </a:r>
            <a:r>
              <a:rPr lang="ru-RU" dirty="0" smtClean="0">
                <a:solidFill>
                  <a:srgbClr val="002060"/>
                </a:solidFill>
              </a:rPr>
              <a:t>, в 1 курс включают все группы первокурсников. </a:t>
            </a:r>
            <a:endParaRPr lang="ru-RU" dirty="0" smtClean="0">
              <a:solidFill>
                <a:srgbClr val="002060"/>
              </a:solidFill>
            </a:endParaRPr>
          </a:p>
          <a:p>
            <a:endParaRPr lang="ru-RU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Утверждение </a:t>
            </a:r>
            <a:r>
              <a:rPr lang="ru-RU" b="1" dirty="0" smtClean="0">
                <a:solidFill>
                  <a:srgbClr val="FF0000"/>
                </a:solidFill>
              </a:rPr>
              <a:t>информации 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Заполненные </a:t>
            </a:r>
            <a:r>
              <a:rPr lang="ru-RU" dirty="0" smtClean="0"/>
              <a:t>данные по каждой параллели утверждаются в кураторской части — </a:t>
            </a:r>
            <a:r>
              <a:rPr lang="ru-RU" dirty="0" err="1" smtClean="0"/>
              <a:t>admin.test-edu.ru</a:t>
            </a:r>
            <a:r>
              <a:rPr lang="ru-RU" dirty="0" smtClean="0"/>
              <a:t>. </a:t>
            </a:r>
            <a:endParaRPr lang="ru-RU" dirty="0" smtClean="0"/>
          </a:p>
          <a:p>
            <a:r>
              <a:rPr lang="ru-RU" dirty="0" smtClean="0"/>
              <a:t>Без </a:t>
            </a:r>
            <a:r>
              <a:rPr lang="ru-RU" dirty="0" smtClean="0"/>
              <a:t>утверждения — пройти тестирование невозможно.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23728" y="267494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9525" algn="ctr">
              <a:spcBef>
                <a:spcPts val="71"/>
              </a:spcBef>
            </a:pPr>
            <a:r>
              <a:rPr lang="ru-RU" sz="2000" b="1" spc="-26" dirty="0" smtClean="0">
                <a:solidFill>
                  <a:srgbClr val="17375E"/>
                </a:solidFill>
                <a:latin typeface="Carlito"/>
                <a:cs typeface="Carlito"/>
              </a:rPr>
              <a:t>Новое в работе кураторов </a:t>
            </a:r>
            <a:endParaRPr lang="ru-RU" sz="2000" dirty="0">
              <a:latin typeface="Carlito"/>
              <a:cs typeface="Carlito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611560" y="915566"/>
            <a:ext cx="79208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Тестирование </a:t>
            </a:r>
            <a:r>
              <a:rPr lang="ru-RU" b="1" dirty="0" smtClean="0">
                <a:solidFill>
                  <a:srgbClr val="FF0000"/>
                </a:solidFill>
              </a:rPr>
              <a:t>без ключей 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Тестирование </a:t>
            </a:r>
            <a:r>
              <a:rPr lang="ru-RU" dirty="0" smtClean="0"/>
              <a:t>учебных организаций — школ или </a:t>
            </a:r>
            <a:r>
              <a:rPr lang="ru-RU" dirty="0" err="1" smtClean="0"/>
              <a:t>ссузов</a:t>
            </a:r>
            <a:r>
              <a:rPr lang="ru-RU" dirty="0" smtClean="0"/>
              <a:t> проходит без ключей доступа к тестированию. Доступ к тестированию открывается через авторизацию учащегося под своей учётной записью на </a:t>
            </a:r>
            <a:r>
              <a:rPr lang="ru-RU" dirty="0" err="1" smtClean="0"/>
              <a:t>edu.tatar.ru</a:t>
            </a:r>
            <a:r>
              <a:rPr lang="ru-RU" dirty="0" smtClean="0"/>
              <a:t>. </a:t>
            </a:r>
            <a:endParaRPr lang="ru-RU" dirty="0" smtClean="0"/>
          </a:p>
          <a:p>
            <a:endParaRPr lang="ru-RU" dirty="0" smtClean="0"/>
          </a:p>
          <a:p>
            <a:r>
              <a:rPr lang="ru-RU" b="1" dirty="0" smtClean="0">
                <a:solidFill>
                  <a:srgbClr val="FF0000"/>
                </a:solidFill>
              </a:rPr>
              <a:t>Актуальная </a:t>
            </a:r>
            <a:r>
              <a:rPr lang="ru-RU" b="1" dirty="0" smtClean="0">
                <a:solidFill>
                  <a:srgbClr val="FF0000"/>
                </a:solidFill>
              </a:rPr>
              <a:t>статистика 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В </a:t>
            </a:r>
            <a:r>
              <a:rPr lang="ru-RU" dirty="0" smtClean="0"/>
              <a:t>статистику прохождения тестирования попадают результаты учащихся, которые прошли тестирование под своими учетными записями </a:t>
            </a:r>
            <a:r>
              <a:rPr lang="ru-RU" dirty="0" err="1" smtClean="0"/>
              <a:t>edu.tatar.ru</a:t>
            </a:r>
            <a:r>
              <a:rPr lang="ru-RU" dirty="0" smtClean="0"/>
              <a:t>. Такой подход исключает </a:t>
            </a:r>
            <a:r>
              <a:rPr lang="ru-RU" dirty="0" err="1" smtClean="0"/>
              <a:t>задвоение</a:t>
            </a:r>
            <a:r>
              <a:rPr lang="ru-RU" dirty="0" smtClean="0"/>
              <a:t> результатов и облегчает процесс мониторинга.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99792" y="411510"/>
            <a:ext cx="35407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525" algn="ctr">
              <a:spcBef>
                <a:spcPts val="71"/>
              </a:spcBef>
            </a:pPr>
            <a:r>
              <a:rPr lang="ru-RU" sz="2000" b="1" spc="-26" dirty="0" smtClean="0">
                <a:solidFill>
                  <a:srgbClr val="17375E"/>
                </a:solidFill>
                <a:latin typeface="Carlito"/>
                <a:cs typeface="Carlito"/>
              </a:rPr>
              <a:t>Новое в работе кураторов </a:t>
            </a:r>
            <a:endParaRPr lang="ru-RU" sz="2000" dirty="0">
              <a:latin typeface="Carlito"/>
              <a:cs typeface="Carlito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475656" y="1131590"/>
            <a:ext cx="705678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Вузы</a:t>
            </a:r>
            <a:r>
              <a:rPr lang="ru-RU" dirty="0" smtClean="0"/>
              <a:t> </a:t>
            </a:r>
            <a:endParaRPr lang="ru-RU" dirty="0" smtClean="0"/>
          </a:p>
          <a:p>
            <a:r>
              <a:rPr lang="ru-RU" dirty="0" smtClean="0"/>
              <a:t>Кураторы </a:t>
            </a:r>
            <a:r>
              <a:rPr lang="ru-RU" dirty="0" smtClean="0"/>
              <a:t>вузов работают по старой схеме, без значительных изменений: </a:t>
            </a: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/>
              <a:t>Вносит </a:t>
            </a:r>
            <a:r>
              <a:rPr lang="ru-RU" dirty="0" smtClean="0"/>
              <a:t>данные о количестве студентов в каждой группе курса. </a:t>
            </a:r>
            <a:endParaRPr lang="ru-RU" dirty="0" smtClean="0"/>
          </a:p>
          <a:p>
            <a:pPr marL="342900" indent="-342900"/>
            <a:r>
              <a:rPr lang="ru-RU" dirty="0" smtClean="0"/>
              <a:t>2</a:t>
            </a:r>
            <a:r>
              <a:rPr lang="ru-RU" dirty="0" smtClean="0"/>
              <a:t>. Утверждает информацию по каждой группе курса. </a:t>
            </a:r>
            <a:endParaRPr lang="ru-RU" dirty="0" smtClean="0"/>
          </a:p>
          <a:p>
            <a:pPr marL="342900" indent="-342900"/>
            <a:r>
              <a:rPr lang="ru-RU" dirty="0" smtClean="0"/>
              <a:t>3</a:t>
            </a:r>
            <a:r>
              <a:rPr lang="ru-RU" dirty="0" smtClean="0"/>
              <a:t>. Получает ключи тестирования для каждой группы </a:t>
            </a:r>
            <a:r>
              <a:rPr lang="ru-RU" dirty="0" smtClean="0"/>
              <a:t>курса (ключи </a:t>
            </a:r>
            <a:r>
              <a:rPr lang="ru-RU" dirty="0" smtClean="0"/>
              <a:t>тестирования находятся в кураторской части </a:t>
            </a:r>
            <a:r>
              <a:rPr lang="ru-RU" dirty="0" err="1" smtClean="0"/>
              <a:t>admin.test-edu.ru</a:t>
            </a:r>
            <a:r>
              <a:rPr lang="ru-RU" dirty="0" smtClean="0"/>
              <a:t> 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55776" y="411510"/>
            <a:ext cx="32027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525" algn="ctr">
              <a:spcBef>
                <a:spcPts val="71"/>
              </a:spcBef>
            </a:pPr>
            <a:r>
              <a:rPr lang="ru-RU" b="1" spc="-26" dirty="0" smtClean="0">
                <a:solidFill>
                  <a:srgbClr val="17375E"/>
                </a:solidFill>
                <a:latin typeface="Carlito"/>
                <a:cs typeface="Carlito"/>
              </a:rPr>
              <a:t>Новое в работе кураторов </a:t>
            </a:r>
            <a:endParaRPr lang="ru-RU" dirty="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67544" y="1059582"/>
            <a:ext cx="770485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Вход в кураторскую часть тестирования (кураторы заполняют информацию о количестве учащихся, согласно приказу) </a:t>
            </a:r>
            <a:endParaRPr lang="ru-RU" dirty="0" smtClean="0"/>
          </a:p>
          <a:p>
            <a:r>
              <a:rPr lang="ru-RU" dirty="0" smtClean="0">
                <a:hlinkClick r:id="rId2"/>
              </a:rPr>
              <a:t>https</a:t>
            </a:r>
            <a:r>
              <a:rPr lang="ru-RU" dirty="0" smtClean="0">
                <a:hlinkClick r:id="rId2"/>
              </a:rPr>
              <a:t>://</a:t>
            </a:r>
            <a:r>
              <a:rPr lang="ru-RU" dirty="0" smtClean="0">
                <a:hlinkClick r:id="rId2"/>
              </a:rPr>
              <a:t>admin.test-edu.ru/login</a:t>
            </a:r>
            <a:r>
              <a:rPr lang="ru-RU" dirty="0" smtClean="0"/>
              <a:t> </a:t>
            </a:r>
            <a:endParaRPr lang="ru-RU" dirty="0" smtClean="0"/>
          </a:p>
          <a:p>
            <a:r>
              <a:rPr lang="ru-RU" dirty="0" smtClean="0"/>
              <a:t>Сайт </a:t>
            </a:r>
            <a:r>
              <a:rPr lang="ru-RU" dirty="0" smtClean="0"/>
              <a:t>тестирования (именно здесь учащиеся проходят тестирование</a:t>
            </a:r>
            <a:r>
              <a:rPr lang="ru-RU" dirty="0" smtClean="0"/>
              <a:t>.)</a:t>
            </a:r>
          </a:p>
          <a:p>
            <a:r>
              <a:rPr lang="ru-RU" dirty="0" smtClean="0">
                <a:hlinkClick r:id="rId3"/>
              </a:rPr>
              <a:t>https</a:t>
            </a:r>
            <a:r>
              <a:rPr lang="ru-RU" dirty="0" smtClean="0">
                <a:hlinkClick r:id="rId3"/>
              </a:rPr>
              <a:t>://</a:t>
            </a:r>
            <a:r>
              <a:rPr lang="ru-RU" dirty="0" smtClean="0">
                <a:hlinkClick r:id="rId3"/>
              </a:rPr>
              <a:t>test-edu.ru</a:t>
            </a:r>
            <a:r>
              <a:rPr lang="ru-RU" dirty="0" smtClean="0"/>
              <a:t> </a:t>
            </a:r>
          </a:p>
          <a:p>
            <a:r>
              <a:rPr lang="ru-RU" dirty="0" smtClean="0"/>
              <a:t>Сайт </a:t>
            </a:r>
            <a:r>
              <a:rPr lang="ru-RU" dirty="0" smtClean="0"/>
              <a:t>статистики прохождения тестирования (статистика обновляется в режиме реального времени</a:t>
            </a:r>
            <a:r>
              <a:rPr lang="ru-RU" dirty="0" smtClean="0"/>
              <a:t>)</a:t>
            </a:r>
          </a:p>
          <a:p>
            <a:r>
              <a:rPr lang="ru-RU" dirty="0" smtClean="0">
                <a:hlinkClick r:id="rId4"/>
              </a:rPr>
              <a:t>https</a:t>
            </a:r>
            <a:r>
              <a:rPr lang="ru-RU" dirty="0" smtClean="0">
                <a:hlinkClick r:id="rId4"/>
              </a:rPr>
              <a:t>://</a:t>
            </a:r>
            <a:r>
              <a:rPr lang="ru-RU" dirty="0" smtClean="0">
                <a:hlinkClick r:id="rId4"/>
              </a:rPr>
              <a:t>stats.test-edu.ru</a:t>
            </a:r>
            <a:r>
              <a:rPr lang="ru-RU" dirty="0" smtClean="0"/>
              <a:t> </a:t>
            </a:r>
          </a:p>
          <a:p>
            <a:r>
              <a:rPr lang="ru-RU" dirty="0" smtClean="0"/>
              <a:t>Актуально </a:t>
            </a:r>
            <a:r>
              <a:rPr lang="ru-RU" dirty="0" smtClean="0"/>
              <a:t>для НПО и СПО. Авторизация в личных кабинетах </a:t>
            </a:r>
            <a:r>
              <a:rPr lang="ru-RU" dirty="0" err="1" smtClean="0"/>
              <a:t>edu.tatar.ru</a:t>
            </a:r>
            <a:r>
              <a:rPr lang="ru-RU" dirty="0" smtClean="0"/>
              <a:t> </a:t>
            </a:r>
          </a:p>
          <a:p>
            <a:r>
              <a:rPr lang="ru-RU" dirty="0" smtClean="0">
                <a:hlinkClick r:id="rId5"/>
              </a:rPr>
              <a:t>https</a:t>
            </a:r>
            <a:r>
              <a:rPr lang="ru-RU" dirty="0" smtClean="0">
                <a:hlinkClick r:id="rId5"/>
              </a:rPr>
              <a:t>://</a:t>
            </a:r>
            <a:r>
              <a:rPr lang="ru-RU" dirty="0" smtClean="0">
                <a:hlinkClick r:id="rId5"/>
              </a:rPr>
              <a:t>edu.tatar.ru/start/logon?oauth=1</a:t>
            </a:r>
            <a:r>
              <a:rPr lang="ru-RU" dirty="0" smtClean="0"/>
              <a:t>  </a:t>
            </a: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Актуальная версия руководства пользователя находится по ссылке: </a:t>
            </a:r>
            <a:r>
              <a:rPr lang="ru-RU" dirty="0" smtClean="0">
                <a:hlinkClick r:id="rId6"/>
              </a:rPr>
              <a:t>https://</a:t>
            </a:r>
            <a:r>
              <a:rPr lang="ru-RU" dirty="0" smtClean="0">
                <a:hlinkClick r:id="rId6"/>
              </a:rPr>
              <a:t>admin.test-edu.ru/org-manual.pdf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26749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9525" algn="ctr">
              <a:spcBef>
                <a:spcPts val="71"/>
              </a:spcBef>
            </a:pPr>
            <a:r>
              <a:rPr lang="ru-RU" b="1" spc="-26" dirty="0" smtClean="0">
                <a:solidFill>
                  <a:srgbClr val="17375E"/>
                </a:solidFill>
                <a:latin typeface="Carlito"/>
                <a:cs typeface="Carlito"/>
              </a:rPr>
              <a:t>Полезные ссылки</a:t>
            </a:r>
            <a:endParaRPr lang="ru-RU" dirty="0">
              <a:latin typeface="Carlito"/>
              <a:cs typeface="Carlito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6502</TotalTime>
  <Words>631</Words>
  <Application>Microsoft Office PowerPoint</Application>
  <PresentationFormat>Экран (16:9)</PresentationFormat>
  <Paragraphs>93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Тема Office</vt:lpstr>
      <vt:lpstr>2_Тема Office</vt:lpstr>
      <vt:lpstr>Слайд 1</vt:lpstr>
      <vt:lpstr>Слайд 2</vt:lpstr>
      <vt:lpstr>Приказ Минпросвещения России от 20 февраля 2020 года № 59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МОиН РТ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User</cp:lastModifiedBy>
  <cp:revision>530</cp:revision>
  <cp:lastPrinted>2014-10-20T10:00:46Z</cp:lastPrinted>
  <dcterms:created xsi:type="dcterms:W3CDTF">2009-12-08T06:57:32Z</dcterms:created>
  <dcterms:modified xsi:type="dcterms:W3CDTF">2020-09-10T06:24:55Z</dcterms:modified>
</cp:coreProperties>
</file>